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4"/>
  </p:notesMasterIdLst>
  <p:sldIdLst>
    <p:sldId id="256" r:id="rId2"/>
    <p:sldId id="258" r:id="rId3"/>
    <p:sldId id="259" r:id="rId4"/>
    <p:sldId id="260" r:id="rId5"/>
    <p:sldId id="264" r:id="rId6"/>
    <p:sldId id="261" r:id="rId7"/>
    <p:sldId id="257" r:id="rId8"/>
    <p:sldId id="262" r:id="rId9"/>
    <p:sldId id="263" r:id="rId10"/>
    <p:sldId id="274" r:id="rId11"/>
    <p:sldId id="265" r:id="rId12"/>
    <p:sldId id="266" r:id="rId13"/>
    <p:sldId id="267" r:id="rId14"/>
    <p:sldId id="279" r:id="rId15"/>
    <p:sldId id="280" r:id="rId16"/>
    <p:sldId id="270" r:id="rId17"/>
    <p:sldId id="271" r:id="rId18"/>
    <p:sldId id="272" r:id="rId19"/>
    <p:sldId id="275" r:id="rId20"/>
    <p:sldId id="276" r:id="rId21"/>
    <p:sldId id="277" r:id="rId22"/>
    <p:sldId id="27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204" autoAdjust="0"/>
  </p:normalViewPr>
  <p:slideViewPr>
    <p:cSldViewPr>
      <p:cViewPr varScale="1">
        <p:scale>
          <a:sx n="58" d="100"/>
          <a:sy n="58"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A483E5-C761-4BD9-A8D9-56DE5C753258}" type="datetimeFigureOut">
              <a:rPr lang="en-CA" smtClean="0"/>
              <a:t>05/02/2012</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ABA481-ECAC-4C9F-8690-93FA4FE898F2}" type="slidenum">
              <a:rPr lang="en-CA" smtClean="0"/>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7AABA481-ECAC-4C9F-8690-93FA4FE898F2}" type="slidenum">
              <a:rPr lang="en-CA" smtClean="0"/>
              <a:t>9</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7AABA481-ECAC-4C9F-8690-93FA4FE898F2}" type="slidenum">
              <a:rPr lang="en-CA" smtClean="0"/>
              <a:t>22</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EFADCF38-3080-497C-943C-B0CD2A189FE7}" type="datetimeFigureOut">
              <a:rPr lang="en-CA" smtClean="0"/>
              <a:pPr/>
              <a:t>05/02/2012</a:t>
            </a:fld>
            <a:endParaRPr lang="en-CA"/>
          </a:p>
        </p:txBody>
      </p:sp>
      <p:sp>
        <p:nvSpPr>
          <p:cNvPr id="16" name="Slide Number Placeholder 15"/>
          <p:cNvSpPr>
            <a:spLocks noGrp="1"/>
          </p:cNvSpPr>
          <p:nvPr>
            <p:ph type="sldNum" sz="quarter" idx="11"/>
          </p:nvPr>
        </p:nvSpPr>
        <p:spPr/>
        <p:txBody>
          <a:bodyPr/>
          <a:lstStyle/>
          <a:p>
            <a:fld id="{18E431AC-1747-4CF9-AA16-15123470BF1D}" type="slidenum">
              <a:rPr lang="en-CA" smtClean="0"/>
              <a:pPr/>
              <a:t>‹#›</a:t>
            </a:fld>
            <a:endParaRPr lang="en-CA"/>
          </a:p>
        </p:txBody>
      </p:sp>
      <p:sp>
        <p:nvSpPr>
          <p:cNvPr id="17" name="Footer Placeholder 16"/>
          <p:cNvSpPr>
            <a:spLocks noGrp="1"/>
          </p:cNvSpPr>
          <p:nvPr>
            <p:ph type="ftr" sz="quarter" idx="12"/>
          </p:nvPr>
        </p:nvSpPr>
        <p:spPr/>
        <p:txBody>
          <a:bodyPr/>
          <a:lstStyle/>
          <a:p>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FADCF38-3080-497C-943C-B0CD2A189FE7}" type="datetimeFigureOut">
              <a:rPr lang="en-CA" smtClean="0"/>
              <a:pPr/>
              <a:t>05/02/2012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8E431AC-1747-4CF9-AA16-15123470BF1D}"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FADCF38-3080-497C-943C-B0CD2A189FE7}" type="datetimeFigureOut">
              <a:rPr lang="en-CA" smtClean="0"/>
              <a:pPr/>
              <a:t>05/02/2012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8E431AC-1747-4CF9-AA16-15123470BF1D}"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EFADCF38-3080-497C-943C-B0CD2A189FE7}" type="datetimeFigureOut">
              <a:rPr lang="en-CA" smtClean="0"/>
              <a:pPr/>
              <a:t>05/02/2012</a:t>
            </a:fld>
            <a:endParaRPr lang="en-CA"/>
          </a:p>
        </p:txBody>
      </p:sp>
      <p:sp>
        <p:nvSpPr>
          <p:cNvPr id="15" name="Slide Number Placeholder 14"/>
          <p:cNvSpPr>
            <a:spLocks noGrp="1"/>
          </p:cNvSpPr>
          <p:nvPr>
            <p:ph type="sldNum" sz="quarter" idx="15"/>
          </p:nvPr>
        </p:nvSpPr>
        <p:spPr/>
        <p:txBody>
          <a:bodyPr/>
          <a:lstStyle>
            <a:lvl1pPr algn="ctr">
              <a:defRPr/>
            </a:lvl1pPr>
          </a:lstStyle>
          <a:p>
            <a:fld id="{18E431AC-1747-4CF9-AA16-15123470BF1D}" type="slidenum">
              <a:rPr lang="en-CA" smtClean="0"/>
              <a:pPr/>
              <a:t>‹#›</a:t>
            </a:fld>
            <a:endParaRPr lang="en-CA"/>
          </a:p>
        </p:txBody>
      </p:sp>
      <p:sp>
        <p:nvSpPr>
          <p:cNvPr id="16" name="Footer Placeholder 15"/>
          <p:cNvSpPr>
            <a:spLocks noGrp="1"/>
          </p:cNvSpPr>
          <p:nvPr>
            <p:ph type="ftr" sz="quarter" idx="16"/>
          </p:nvPr>
        </p:nvSpPr>
        <p:spPr/>
        <p:txBody>
          <a:bodyPr/>
          <a:lstStyle/>
          <a:p>
            <a:endParaRPr lang="en-CA"/>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FADCF38-3080-497C-943C-B0CD2A189FE7}" type="datetimeFigureOut">
              <a:rPr lang="en-CA" smtClean="0"/>
              <a:pPr/>
              <a:t>05/02/2012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8E431AC-1747-4CF9-AA16-15123470BF1D}" type="slidenum">
              <a:rPr lang="en-CA" smtClean="0"/>
              <a:pPr/>
              <a:t>‹#›</a:t>
            </a:fld>
            <a:endParaRPr lang="en-CA"/>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FADCF38-3080-497C-943C-B0CD2A189FE7}" type="datetimeFigureOut">
              <a:rPr lang="en-CA" smtClean="0"/>
              <a:pPr/>
              <a:t>05/02/2012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8E431AC-1747-4CF9-AA16-15123470BF1D}" type="slidenum">
              <a:rPr lang="en-CA" smtClean="0"/>
              <a:pPr/>
              <a:t>‹#›</a:t>
            </a:fld>
            <a:endParaRPr lang="en-CA"/>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18E431AC-1747-4CF9-AA16-15123470BF1D}" type="slidenum">
              <a:rPr lang="en-CA" smtClean="0"/>
              <a:pPr/>
              <a:t>‹#›</a:t>
            </a:fld>
            <a:endParaRPr lang="en-CA"/>
          </a:p>
        </p:txBody>
      </p:sp>
      <p:sp>
        <p:nvSpPr>
          <p:cNvPr id="8" name="Footer Placeholder 7"/>
          <p:cNvSpPr>
            <a:spLocks noGrp="1"/>
          </p:cNvSpPr>
          <p:nvPr>
            <p:ph type="ftr" sz="quarter" idx="11"/>
          </p:nvPr>
        </p:nvSpPr>
        <p:spPr/>
        <p:txBody>
          <a:bodyPr/>
          <a:lstStyle/>
          <a:p>
            <a:endParaRPr lang="en-CA"/>
          </a:p>
        </p:txBody>
      </p:sp>
      <p:sp>
        <p:nvSpPr>
          <p:cNvPr id="7" name="Date Placeholder 6"/>
          <p:cNvSpPr>
            <a:spLocks noGrp="1"/>
          </p:cNvSpPr>
          <p:nvPr>
            <p:ph type="dt" sz="half" idx="10"/>
          </p:nvPr>
        </p:nvSpPr>
        <p:spPr/>
        <p:txBody>
          <a:bodyPr/>
          <a:lstStyle/>
          <a:p>
            <a:fld id="{EFADCF38-3080-497C-943C-B0CD2A189FE7}" type="datetimeFigureOut">
              <a:rPr lang="en-CA" smtClean="0"/>
              <a:pPr/>
              <a:t>05/02/2012</a:t>
            </a:fld>
            <a:endParaRPr lang="en-CA"/>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FADCF38-3080-497C-943C-B0CD2A189FE7}" type="datetimeFigureOut">
              <a:rPr lang="en-CA" smtClean="0"/>
              <a:pPr/>
              <a:t>05/02/2012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18E431AC-1747-4CF9-AA16-15123470BF1D}" type="slidenum">
              <a:rPr lang="en-CA" smtClean="0"/>
              <a:pPr/>
              <a:t>‹#›</a:t>
            </a:fld>
            <a:endParaRPr lang="en-CA"/>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ADCF38-3080-497C-943C-B0CD2A189FE7}" type="datetimeFigureOut">
              <a:rPr lang="en-CA" smtClean="0"/>
              <a:pPr/>
              <a:t>05/02/2012</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18E431AC-1747-4CF9-AA16-15123470BF1D}"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EFADCF38-3080-497C-943C-B0CD2A189FE7}" type="datetimeFigureOut">
              <a:rPr lang="en-CA" smtClean="0"/>
              <a:pPr/>
              <a:t>05/02/2012</a:t>
            </a:fld>
            <a:endParaRPr lang="en-CA"/>
          </a:p>
        </p:txBody>
      </p:sp>
      <p:sp>
        <p:nvSpPr>
          <p:cNvPr id="9" name="Slide Number Placeholder 8"/>
          <p:cNvSpPr>
            <a:spLocks noGrp="1"/>
          </p:cNvSpPr>
          <p:nvPr>
            <p:ph type="sldNum" sz="quarter" idx="15"/>
          </p:nvPr>
        </p:nvSpPr>
        <p:spPr/>
        <p:txBody>
          <a:bodyPr/>
          <a:lstStyle/>
          <a:p>
            <a:fld id="{18E431AC-1747-4CF9-AA16-15123470BF1D}" type="slidenum">
              <a:rPr lang="en-CA" smtClean="0"/>
              <a:pPr/>
              <a:t>‹#›</a:t>
            </a:fld>
            <a:endParaRPr lang="en-CA"/>
          </a:p>
        </p:txBody>
      </p:sp>
      <p:sp>
        <p:nvSpPr>
          <p:cNvPr id="10" name="Footer Placeholder 9"/>
          <p:cNvSpPr>
            <a:spLocks noGrp="1"/>
          </p:cNvSpPr>
          <p:nvPr>
            <p:ph type="ftr" sz="quarter" idx="16"/>
          </p:nvPr>
        </p:nvSpPr>
        <p:spPr/>
        <p:txBody>
          <a:bodyPr/>
          <a:lstStyle/>
          <a:p>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EFADCF38-3080-497C-943C-B0CD2A189FE7}" type="datetimeFigureOut">
              <a:rPr lang="en-CA" smtClean="0"/>
              <a:pPr/>
              <a:t>05/02/2012</a:t>
            </a:fld>
            <a:endParaRPr lang="en-CA"/>
          </a:p>
        </p:txBody>
      </p:sp>
      <p:sp>
        <p:nvSpPr>
          <p:cNvPr id="9" name="Slide Number Placeholder 8"/>
          <p:cNvSpPr>
            <a:spLocks noGrp="1"/>
          </p:cNvSpPr>
          <p:nvPr>
            <p:ph type="sldNum" sz="quarter" idx="11"/>
          </p:nvPr>
        </p:nvSpPr>
        <p:spPr/>
        <p:txBody>
          <a:bodyPr/>
          <a:lstStyle/>
          <a:p>
            <a:fld id="{18E431AC-1747-4CF9-AA16-15123470BF1D}" type="slidenum">
              <a:rPr lang="en-CA" smtClean="0"/>
              <a:pPr/>
              <a:t>‹#›</a:t>
            </a:fld>
            <a:endParaRPr lang="en-CA"/>
          </a:p>
        </p:txBody>
      </p:sp>
      <p:sp>
        <p:nvSpPr>
          <p:cNvPr id="10" name="Footer Placeholder 9"/>
          <p:cNvSpPr>
            <a:spLocks noGrp="1"/>
          </p:cNvSpPr>
          <p:nvPr>
            <p:ph type="ftr" sz="quarter" idx="12"/>
          </p:nvPr>
        </p:nvSpPr>
        <p:spPr/>
        <p:txBody>
          <a:bodyPr/>
          <a:lstStyle/>
          <a:p>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EFADCF38-3080-497C-943C-B0CD2A189FE7}" type="datetimeFigureOut">
              <a:rPr lang="en-CA" smtClean="0"/>
              <a:pPr/>
              <a:t>05/02/2012</a:t>
            </a:fld>
            <a:endParaRPr lang="en-CA"/>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CA"/>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18E431AC-1747-4CF9-AA16-15123470BF1D}" type="slidenum">
              <a:rPr lang="en-CA" smtClean="0"/>
              <a:pPr/>
              <a:t>‹#›</a:t>
            </a:fld>
            <a:endParaRPr lang="en-CA"/>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hyperlink" Target="http://www.pathguy.com/shakeswo.ht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tinyninjatheater.com/"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www.shakespeares-globe.org/virtualtour/" TargetMode="Externa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CA" dirty="0" smtClean="0"/>
              <a:t>A Brief History - the Rise of Theatre</a:t>
            </a:r>
          </a:p>
          <a:p>
            <a:endParaRPr lang="en-CA" dirty="0" smtClean="0"/>
          </a:p>
          <a:p>
            <a:r>
              <a:rPr lang="en-CA" dirty="0" smtClean="0"/>
              <a:t>LMAC</a:t>
            </a:r>
          </a:p>
          <a:p>
            <a:endParaRPr lang="en-CA" dirty="0" smtClean="0"/>
          </a:p>
          <a:p>
            <a:r>
              <a:rPr lang="en-CA" dirty="0" smtClean="0"/>
              <a:t>Mr. Wilson</a:t>
            </a:r>
            <a:endParaRPr lang="en-CA" dirty="0"/>
          </a:p>
        </p:txBody>
      </p:sp>
      <p:sp>
        <p:nvSpPr>
          <p:cNvPr id="2" name="Title 1"/>
          <p:cNvSpPr>
            <a:spLocks noGrp="1"/>
          </p:cNvSpPr>
          <p:nvPr>
            <p:ph type="ctrTitle"/>
          </p:nvPr>
        </p:nvSpPr>
        <p:spPr/>
        <p:txBody>
          <a:bodyPr/>
          <a:lstStyle/>
          <a:p>
            <a:r>
              <a:rPr lang="en-CA" sz="8800" dirty="0" smtClean="0">
                <a:solidFill>
                  <a:schemeClr val="accent2"/>
                </a:solidFill>
              </a:rPr>
              <a:t>Welcome to the Theatre</a:t>
            </a:r>
            <a:endParaRPr lang="en-CA" sz="8800" dirty="0">
              <a:solidFill>
                <a:schemeClr val="accent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501008"/>
            <a:ext cx="7924800" cy="1371600"/>
          </a:xfrm>
        </p:spPr>
        <p:txBody>
          <a:bodyPr/>
          <a:lstStyle/>
          <a:p>
            <a:r>
              <a:rPr lang="en-CA" sz="8800" dirty="0" smtClean="0">
                <a:solidFill>
                  <a:schemeClr val="accent2"/>
                </a:solidFill>
              </a:rPr>
              <a:t>William Shakespeare </a:t>
            </a:r>
            <a:br>
              <a:rPr lang="en-CA" sz="8800" dirty="0" smtClean="0">
                <a:solidFill>
                  <a:schemeClr val="accent2"/>
                </a:solidFill>
              </a:rPr>
            </a:br>
            <a:r>
              <a:rPr lang="en-CA" dirty="0" smtClean="0">
                <a:solidFill>
                  <a:schemeClr val="accent2"/>
                </a:solidFill>
              </a:rPr>
              <a:t>(1564-1616)</a:t>
            </a:r>
            <a:endParaRPr lang="en-CA" dirty="0">
              <a:solidFill>
                <a:schemeClr val="accent2"/>
              </a:solidFill>
            </a:endParaRPr>
          </a:p>
        </p:txBody>
      </p:sp>
      <p:sp>
        <p:nvSpPr>
          <p:cNvPr id="3" name="Text Placeholder 2"/>
          <p:cNvSpPr>
            <a:spLocks noGrp="1"/>
          </p:cNvSpPr>
          <p:nvPr>
            <p:ph type="body" idx="1"/>
          </p:nvPr>
        </p:nvSpPr>
        <p:spPr/>
        <p:txBody>
          <a:bodyPr/>
          <a:lstStyle/>
          <a:p>
            <a:endParaRPr lang="en-CA"/>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4514850" y="404664"/>
            <a:ext cx="4629150" cy="5705475"/>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179512" y="404664"/>
            <a:ext cx="43434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0"/>
            <a:ext cx="4355976" cy="6902724"/>
          </a:xfrm>
          <a:prstGeom prst="rect">
            <a:avLst/>
          </a:prstGeom>
          <a:ln>
            <a:noFill/>
          </a:ln>
          <a:effectLst>
            <a:outerShdw blurRad="292100" dist="139700" dir="2700000" algn="tl" rotWithShape="0">
              <a:srgbClr val="333333">
                <a:alpha val="65000"/>
              </a:srgbClr>
            </a:outerShdw>
          </a:effectLst>
        </p:spPr>
      </p:pic>
      <p:sp>
        <p:nvSpPr>
          <p:cNvPr id="3" name="Title 2"/>
          <p:cNvSpPr>
            <a:spLocks noGrp="1"/>
          </p:cNvSpPr>
          <p:nvPr>
            <p:ph type="title"/>
          </p:nvPr>
        </p:nvSpPr>
        <p:spPr>
          <a:xfrm>
            <a:off x="4644008" y="457200"/>
            <a:ext cx="4118992" cy="1066800"/>
          </a:xfrm>
        </p:spPr>
        <p:txBody>
          <a:bodyPr>
            <a:noAutofit/>
          </a:bodyPr>
          <a:lstStyle/>
          <a:p>
            <a:r>
              <a:rPr lang="en-CA" sz="3200" dirty="0" smtClean="0">
                <a:solidFill>
                  <a:schemeClr val="accent2"/>
                </a:solidFill>
              </a:rPr>
              <a:t>The Conspiracy Theory!</a:t>
            </a:r>
            <a:endParaRPr lang="en-US" sz="3200" dirty="0">
              <a:solidFill>
                <a:schemeClr val="accent2"/>
              </a:solidFill>
            </a:endParaRPr>
          </a:p>
        </p:txBody>
      </p:sp>
      <p:sp>
        <p:nvSpPr>
          <p:cNvPr id="4" name="Content Placeholder 3"/>
          <p:cNvSpPr>
            <a:spLocks noGrp="1"/>
          </p:cNvSpPr>
          <p:nvPr>
            <p:ph sz="quarter" idx="1"/>
          </p:nvPr>
        </p:nvSpPr>
        <p:spPr>
          <a:xfrm>
            <a:off x="179512" y="3861048"/>
            <a:ext cx="1008112" cy="2258616"/>
          </a:xfrm>
        </p:spPr>
        <p:txBody>
          <a:bodyPr/>
          <a:lstStyle/>
          <a:p>
            <a:endParaRPr lang="en-US" dirty="0"/>
          </a:p>
        </p:txBody>
      </p:sp>
      <p:sp>
        <p:nvSpPr>
          <p:cNvPr id="5" name="Text Placeholder 4"/>
          <p:cNvSpPr>
            <a:spLocks noGrp="1"/>
          </p:cNvSpPr>
          <p:nvPr>
            <p:ph type="body" idx="2"/>
          </p:nvPr>
        </p:nvSpPr>
        <p:spPr>
          <a:xfrm>
            <a:off x="4644008" y="1600200"/>
            <a:ext cx="4122040" cy="4709120"/>
          </a:xfrm>
        </p:spPr>
        <p:txBody>
          <a:bodyPr>
            <a:noAutofit/>
          </a:bodyPr>
          <a:lstStyle/>
          <a:p>
            <a:pPr>
              <a:buFont typeface="Arial" pitchFamily="34" charset="0"/>
              <a:buChar char="•"/>
            </a:pPr>
            <a:r>
              <a:rPr lang="en-CA" sz="2000" dirty="0" smtClean="0"/>
              <a:t> It has been surmised that Shakespeare did not actually write this stuff…</a:t>
            </a:r>
          </a:p>
          <a:p>
            <a:pPr>
              <a:buFont typeface="Arial" pitchFamily="34" charset="0"/>
              <a:buChar char="•"/>
            </a:pPr>
            <a:r>
              <a:rPr lang="en-CA" sz="2000" dirty="0" smtClean="0"/>
              <a:t>Why? Because it was published 7 years after he died.</a:t>
            </a:r>
          </a:p>
          <a:p>
            <a:pPr>
              <a:buFont typeface="Arial" pitchFamily="34" charset="0"/>
              <a:buChar char="•"/>
            </a:pPr>
            <a:r>
              <a:rPr lang="en-CA" sz="2000" dirty="0" smtClean="0"/>
              <a:t>He did not go to school</a:t>
            </a:r>
          </a:p>
          <a:p>
            <a:pPr>
              <a:buFont typeface="Arial" pitchFamily="34" charset="0"/>
              <a:buChar char="•"/>
            </a:pPr>
            <a:r>
              <a:rPr lang="en-CA" sz="2000" dirty="0" smtClean="0"/>
              <a:t>He did not own a single book.</a:t>
            </a:r>
          </a:p>
          <a:p>
            <a:pPr>
              <a:buFont typeface="Arial" pitchFamily="34" charset="0"/>
              <a:buChar char="•"/>
            </a:pPr>
            <a:r>
              <a:rPr lang="en-CA" sz="2000" dirty="0" smtClean="0"/>
              <a:t>He was not that famous while he was alive!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ox(i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amond(in)">
                                      <p:cBhvr>
                                        <p:cTn id="17" dur="2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p:cTn id="22"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5">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nodeType="click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 calcmode="lin" valueType="num">
                                      <p:cBhvr>
                                        <p:cTn id="29"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31"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4400" b="1" dirty="0" smtClean="0">
                <a:solidFill>
                  <a:schemeClr val="accent2"/>
                </a:solidFill>
              </a:rPr>
              <a:t>What’s the big deal about Willy?</a:t>
            </a:r>
            <a:endParaRPr lang="en-CA" sz="4400" b="1" dirty="0">
              <a:solidFill>
                <a:schemeClr val="accent2"/>
              </a:solidFill>
            </a:endParaRPr>
          </a:p>
        </p:txBody>
      </p:sp>
      <p:sp>
        <p:nvSpPr>
          <p:cNvPr id="3" name="Content Placeholder 2"/>
          <p:cNvSpPr>
            <a:spLocks noGrp="1"/>
          </p:cNvSpPr>
          <p:nvPr>
            <p:ph idx="1"/>
          </p:nvPr>
        </p:nvSpPr>
        <p:spPr/>
        <p:txBody>
          <a:bodyPr>
            <a:normAutofit fontScale="92500" lnSpcReduction="10000"/>
          </a:bodyPr>
          <a:lstStyle/>
          <a:p>
            <a:pPr>
              <a:buNone/>
            </a:pPr>
            <a:r>
              <a:rPr lang="en-CA" u="sng" dirty="0" smtClean="0"/>
              <a:t>Why exactly do people ALWAYS focus on Shakespeare</a:t>
            </a:r>
            <a:r>
              <a:rPr lang="en-CA" dirty="0" smtClean="0"/>
              <a:t>?</a:t>
            </a:r>
          </a:p>
          <a:p>
            <a:pPr lvl="1"/>
            <a:r>
              <a:rPr lang="en-CA" dirty="0" smtClean="0"/>
              <a:t>The stories are classic!</a:t>
            </a:r>
          </a:p>
          <a:p>
            <a:pPr lvl="1"/>
            <a:r>
              <a:rPr lang="en-CA" dirty="0" smtClean="0"/>
              <a:t>They pop up EVERYWHERE.</a:t>
            </a:r>
          </a:p>
          <a:p>
            <a:pPr lvl="1"/>
            <a:r>
              <a:rPr lang="en-CA" dirty="0" smtClean="0"/>
              <a:t>He has influenced just about every writer / actor who has ever lived</a:t>
            </a:r>
            <a:r>
              <a:rPr lang="en-CA" dirty="0" smtClean="0"/>
              <a:t>.</a:t>
            </a:r>
          </a:p>
          <a:p>
            <a:pPr lvl="1"/>
            <a:r>
              <a:rPr lang="en-CA" dirty="0" smtClean="0"/>
              <a:t>He even influences your </a:t>
            </a:r>
            <a:r>
              <a:rPr lang="en-CA" dirty="0" smtClean="0">
                <a:hlinkClick r:id="rId2"/>
              </a:rPr>
              <a:t>LANGUAGE</a:t>
            </a:r>
            <a:r>
              <a:rPr lang="en-CA" dirty="0" smtClean="0"/>
              <a:t>.</a:t>
            </a:r>
            <a:endParaRPr lang="en-CA" dirty="0" smtClean="0"/>
          </a:p>
          <a:p>
            <a:pPr lvl="1"/>
            <a:endParaRPr lang="en-CA" sz="1400" dirty="0" smtClean="0"/>
          </a:p>
          <a:p>
            <a:pPr marL="0" indent="0">
              <a:buNone/>
            </a:pPr>
            <a:r>
              <a:rPr lang="en-CA" u="sng" dirty="0" smtClean="0"/>
              <a:t>Why do ADOLESCENTS have such a hard time studying Shakespeare</a:t>
            </a:r>
            <a:r>
              <a:rPr lang="en-CA" dirty="0" smtClean="0"/>
              <a:t>?</a:t>
            </a:r>
          </a:p>
          <a:p>
            <a:pPr lvl="1"/>
            <a:r>
              <a:rPr lang="en-CA" dirty="0" smtClean="0"/>
              <a:t>The language – it’s 400 years old</a:t>
            </a:r>
          </a:p>
          <a:p>
            <a:pPr lvl="1"/>
            <a:r>
              <a:rPr lang="en-CA" dirty="0" smtClean="0"/>
              <a:t>They tend not to see it as “Entertainment</a:t>
            </a:r>
            <a:r>
              <a:rPr lang="en-CA" dirty="0" smtClean="0"/>
              <a:t>”</a:t>
            </a:r>
          </a:p>
          <a:p>
            <a:pPr lvl="1">
              <a:buNone/>
            </a:pPr>
            <a:endParaRPr lang="en-CA" sz="1700" dirty="0" smtClean="0"/>
          </a:p>
          <a:p>
            <a:pPr lvl="1">
              <a:buNone/>
            </a:pPr>
            <a:r>
              <a:rPr lang="en-CA" dirty="0" err="1" smtClean="0">
                <a:hlinkClick r:id="rId2"/>
              </a:rPr>
              <a:t>http</a:t>
            </a:r>
            <a:r>
              <a:rPr lang="en-CA" dirty="0" err="1" smtClean="0">
                <a:hlinkClick r:id="rId2"/>
              </a:rPr>
              <a:t>://www.pathguy.com/shakeswo.htm</a:t>
            </a: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p:cTn id="11"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14"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2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20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8" presetClass="entr" presetSubtype="0" accel="10000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p:cTn id="39" dur="500" fill="hold"/>
                                        <p:tgtEl>
                                          <p:spTgt spid="3">
                                            <p:txEl>
                                              <p:pRg st="8" end="8"/>
                                            </p:txEl>
                                          </p:spTgt>
                                        </p:tgtEl>
                                        <p:attrNameLst>
                                          <p:attrName>ppt_w</p:attrName>
                                        </p:attrNameLst>
                                      </p:cBhvr>
                                      <p:tavLst>
                                        <p:tav tm="0">
                                          <p:val>
                                            <p:strVal val="#ppt_w*2.5"/>
                                          </p:val>
                                        </p:tav>
                                        <p:tav tm="100000">
                                          <p:val>
                                            <p:strVal val="#ppt_w"/>
                                          </p:val>
                                        </p:tav>
                                      </p:tavLst>
                                    </p:anim>
                                    <p:anim calcmode="lin" valueType="num">
                                      <p:cBhvr>
                                        <p:cTn id="40" dur="500" fill="hold"/>
                                        <p:tgtEl>
                                          <p:spTgt spid="3">
                                            <p:txEl>
                                              <p:pRg st="8" end="8"/>
                                            </p:txEl>
                                          </p:spTgt>
                                        </p:tgtEl>
                                        <p:attrNameLst>
                                          <p:attrName>ppt_h</p:attrName>
                                        </p:attrNameLst>
                                      </p:cBhvr>
                                      <p:tavLst>
                                        <p:tav tm="0">
                                          <p:val>
                                            <p:strVal val="#ppt_h*0.01"/>
                                          </p:val>
                                        </p:tav>
                                        <p:tav tm="100000">
                                          <p:val>
                                            <p:strVal val="#ppt_h"/>
                                          </p:val>
                                        </p:tav>
                                      </p:tavLst>
                                    </p:anim>
                                    <p:anim calcmode="lin" valueType="num">
                                      <p:cBhvr>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2" dur="500" fill="hold"/>
                                        <p:tgtEl>
                                          <p:spTgt spid="3">
                                            <p:txEl>
                                              <p:pRg st="8" end="8"/>
                                            </p:txEl>
                                          </p:spTgt>
                                        </p:tgtEl>
                                        <p:attrNameLst>
                                          <p:attrName>ppt_y</p:attrName>
                                        </p:attrNameLst>
                                      </p:cBhvr>
                                      <p:tavLst>
                                        <p:tav tm="0">
                                          <p:val>
                                            <p:strVal val="#ppt_h+1"/>
                                          </p:val>
                                        </p:tav>
                                        <p:tav tm="100000">
                                          <p:val>
                                            <p:strVal val="#ppt_y"/>
                                          </p:val>
                                        </p:tav>
                                      </p:tavLst>
                                    </p:anim>
                                    <p:animEffect transition="in" filter="fade">
                                      <p:cBhvr>
                                        <p:cTn id="43" dur="500"/>
                                        <p:tgtEl>
                                          <p:spTgt spid="3">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8" presetClass="entr" presetSubtype="0" accel="100000" fill="hold" nodeType="clickEffect">
                                  <p:stCondLst>
                                    <p:cond delay="0"/>
                                  </p:stCondLst>
                                  <p:childTnLst>
                                    <p:set>
                                      <p:cBhvr>
                                        <p:cTn id="47" dur="1" fill="hold">
                                          <p:stCondLst>
                                            <p:cond delay="0"/>
                                          </p:stCondLst>
                                        </p:cTn>
                                        <p:tgtEl>
                                          <p:spTgt spid="3">
                                            <p:txEl>
                                              <p:pRg st="10" end="10"/>
                                            </p:txEl>
                                          </p:spTgt>
                                        </p:tgtEl>
                                        <p:attrNameLst>
                                          <p:attrName>style.visibility</p:attrName>
                                        </p:attrNameLst>
                                      </p:cBhvr>
                                      <p:to>
                                        <p:strVal val="visible"/>
                                      </p:to>
                                    </p:set>
                                    <p:anim calcmode="lin" valueType="num">
                                      <p:cBhvr>
                                        <p:cTn id="48" dur="500" fill="hold"/>
                                        <p:tgtEl>
                                          <p:spTgt spid="3">
                                            <p:txEl>
                                              <p:pRg st="10" end="10"/>
                                            </p:txEl>
                                          </p:spTgt>
                                        </p:tgtEl>
                                        <p:attrNameLst>
                                          <p:attrName>ppt_w</p:attrName>
                                        </p:attrNameLst>
                                      </p:cBhvr>
                                      <p:tavLst>
                                        <p:tav tm="0">
                                          <p:val>
                                            <p:strVal val="#ppt_w*2.5"/>
                                          </p:val>
                                        </p:tav>
                                        <p:tav tm="100000">
                                          <p:val>
                                            <p:strVal val="#ppt_w"/>
                                          </p:val>
                                        </p:tav>
                                      </p:tavLst>
                                    </p:anim>
                                    <p:anim calcmode="lin" valueType="num">
                                      <p:cBhvr>
                                        <p:cTn id="49" dur="500" fill="hold"/>
                                        <p:tgtEl>
                                          <p:spTgt spid="3">
                                            <p:txEl>
                                              <p:pRg st="10" end="10"/>
                                            </p:txEl>
                                          </p:spTgt>
                                        </p:tgtEl>
                                        <p:attrNameLst>
                                          <p:attrName>ppt_h</p:attrName>
                                        </p:attrNameLst>
                                      </p:cBhvr>
                                      <p:tavLst>
                                        <p:tav tm="0">
                                          <p:val>
                                            <p:strVal val="#ppt_h*0.01"/>
                                          </p:val>
                                        </p:tav>
                                        <p:tav tm="100000">
                                          <p:val>
                                            <p:strVal val="#ppt_h"/>
                                          </p:val>
                                        </p:tav>
                                      </p:tavLst>
                                    </p:anim>
                                    <p:anim calcmode="lin" valueType="num">
                                      <p:cBhvr>
                                        <p:cTn id="50"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1" dur="500" fill="hold"/>
                                        <p:tgtEl>
                                          <p:spTgt spid="3">
                                            <p:txEl>
                                              <p:pRg st="10" end="10"/>
                                            </p:txEl>
                                          </p:spTgt>
                                        </p:tgtEl>
                                        <p:attrNameLst>
                                          <p:attrName>ppt_y</p:attrName>
                                        </p:attrNameLst>
                                      </p:cBhvr>
                                      <p:tavLst>
                                        <p:tav tm="0">
                                          <p:val>
                                            <p:strVal val="#ppt_h+1"/>
                                          </p:val>
                                        </p:tav>
                                        <p:tav tm="100000">
                                          <p:val>
                                            <p:strVal val="#ppt_y"/>
                                          </p:val>
                                        </p:tav>
                                      </p:tavLst>
                                    </p:anim>
                                    <p:animEffect transition="in" filter="fade">
                                      <p:cBhvr>
                                        <p:cTn id="5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8800" dirty="0" smtClean="0">
                <a:solidFill>
                  <a:schemeClr val="accent2"/>
                </a:solidFill>
              </a:rPr>
              <a:t>First Activity...</a:t>
            </a:r>
            <a:endParaRPr lang="en-CA" sz="8800" dirty="0">
              <a:solidFill>
                <a:schemeClr val="accent2"/>
              </a:solidFill>
            </a:endParaRPr>
          </a:p>
        </p:txBody>
      </p:sp>
      <p:sp>
        <p:nvSpPr>
          <p:cNvPr id="5" name="Text Placeholder 4"/>
          <p:cNvSpPr>
            <a:spLocks noGrp="1"/>
          </p:cNvSpPr>
          <p:nvPr>
            <p:ph type="body" idx="1"/>
          </p:nvPr>
        </p:nvSpPr>
        <p:spPr/>
        <p:txBody>
          <a:bodyPr/>
          <a:lstStyle/>
          <a:p>
            <a:endParaRPr lang="en-CA"/>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5536" y="332656"/>
            <a:ext cx="8136904" cy="6647974"/>
          </a:xfrm>
          <a:prstGeom prst="rect">
            <a:avLst/>
          </a:prstGeom>
          <a:noFill/>
        </p:spPr>
        <p:txBody>
          <a:bodyPr wrap="square" rtlCol="0">
            <a:spAutoFit/>
          </a:bodyPr>
          <a:lstStyle/>
          <a:p>
            <a:pPr lvl="0" fontAlgn="base">
              <a:spcBef>
                <a:spcPct val="0"/>
              </a:spcBef>
              <a:spcAft>
                <a:spcPct val="0"/>
              </a:spcAft>
            </a:pPr>
            <a:r>
              <a:rPr lang="en-US" sz="2400" dirty="0" smtClean="0">
                <a:latin typeface="Times New Roman" pitchFamily="18" charset="0"/>
                <a:ea typeface="Times New Roman" pitchFamily="18" charset="0"/>
                <a:cs typeface="Times New Roman" pitchFamily="18" charset="0"/>
              </a:rPr>
              <a:t>Shall I compare thee to a summer's day?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Thou art more lovely and more temperate.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Rough winds do shake the darling buds of May,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And summer's lease hath all too short a date. </a:t>
            </a:r>
            <a:endParaRPr lang="en-CA" sz="2000" dirty="0" smtClean="0">
              <a:latin typeface="Arial" pitchFamily="34" charset="0"/>
            </a:endParaRPr>
          </a:p>
          <a:p>
            <a:pPr lvl="0" eaLnBrk="0" fontAlgn="base" hangingPunct="0">
              <a:spcBef>
                <a:spcPct val="0"/>
              </a:spcBef>
              <a:spcAft>
                <a:spcPct val="0"/>
              </a:spcAft>
            </a:pPr>
            <a:r>
              <a:rPr lang="en-US" sz="2400" dirty="0" smtClean="0">
                <a:latin typeface="Times New Roman" pitchFamily="18" charset="0"/>
                <a:ea typeface="Times New Roman" pitchFamily="18" charset="0"/>
                <a:cs typeface="Times New Roman" pitchFamily="18" charset="0"/>
              </a:rPr>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Sometime too hot the eye of heaven shines,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And often is his gold complexion </a:t>
            </a:r>
            <a:r>
              <a:rPr lang="en-US" sz="2400" dirty="0" err="1" smtClean="0">
                <a:latin typeface="Times New Roman" pitchFamily="18" charset="0"/>
                <a:ea typeface="Times New Roman" pitchFamily="18" charset="0"/>
                <a:cs typeface="Times New Roman" pitchFamily="18" charset="0"/>
              </a:rPr>
              <a:t>dimm'd</a:t>
            </a:r>
            <a:r>
              <a:rPr lang="en-US" sz="2400" dirty="0" smtClean="0">
                <a:latin typeface="Times New Roman" pitchFamily="18" charset="0"/>
                <a:ea typeface="Times New Roman" pitchFamily="18" charset="0"/>
                <a:cs typeface="Times New Roman" pitchFamily="18" charset="0"/>
              </a:rPr>
              <a:t>;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And every fair from fair sometime declines,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By chance or nature's changing course </a:t>
            </a:r>
            <a:r>
              <a:rPr lang="en-US" sz="2400" dirty="0" err="1" smtClean="0">
                <a:latin typeface="Times New Roman" pitchFamily="18" charset="0"/>
                <a:ea typeface="Times New Roman" pitchFamily="18" charset="0"/>
                <a:cs typeface="Times New Roman" pitchFamily="18" charset="0"/>
              </a:rPr>
              <a:t>untrimm'd</a:t>
            </a:r>
            <a:r>
              <a:rPr lang="en-US" sz="2400" dirty="0" smtClean="0">
                <a:latin typeface="Times New Roman" pitchFamily="18" charset="0"/>
                <a:ea typeface="Times New Roman" pitchFamily="18" charset="0"/>
                <a:cs typeface="Times New Roman" pitchFamily="18" charset="0"/>
              </a:rPr>
              <a:t>; </a:t>
            </a:r>
            <a:endParaRPr lang="en-CA" sz="2000" dirty="0" smtClean="0">
              <a:latin typeface="Arial" pitchFamily="34" charset="0"/>
            </a:endParaRPr>
          </a:p>
          <a:p>
            <a:pPr lvl="0" eaLnBrk="0" fontAlgn="base" hangingPunct="0">
              <a:spcBef>
                <a:spcPct val="0"/>
              </a:spcBef>
              <a:spcAft>
                <a:spcPct val="0"/>
              </a:spcAft>
            </a:pPr>
            <a:r>
              <a:rPr lang="en-US" sz="2400" dirty="0" smtClean="0">
                <a:latin typeface="Times New Roman" pitchFamily="18" charset="0"/>
                <a:ea typeface="Times New Roman" pitchFamily="18" charset="0"/>
                <a:cs typeface="Times New Roman" pitchFamily="18" charset="0"/>
              </a:rPr>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But thy eternal summer shall not fade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Nor lose possession of that fair thou </a:t>
            </a:r>
            <a:r>
              <a:rPr lang="en-US" sz="2400" dirty="0" err="1" smtClean="0">
                <a:latin typeface="Times New Roman" pitchFamily="18" charset="0"/>
                <a:ea typeface="Times New Roman" pitchFamily="18" charset="0"/>
                <a:cs typeface="Times New Roman" pitchFamily="18" charset="0"/>
              </a:rPr>
              <a:t>ow'st</a:t>
            </a:r>
            <a:r>
              <a:rPr lang="en-US" sz="2400" dirty="0" smtClean="0">
                <a:latin typeface="Times New Roman" pitchFamily="18" charset="0"/>
                <a:ea typeface="Times New Roman" pitchFamily="18" charset="0"/>
                <a:cs typeface="Times New Roman" pitchFamily="18" charset="0"/>
              </a:rPr>
              <a:t>;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Nor shall Death brag thou </a:t>
            </a:r>
            <a:r>
              <a:rPr lang="en-US" sz="2400" dirty="0" err="1" smtClean="0">
                <a:latin typeface="Times New Roman" pitchFamily="18" charset="0"/>
                <a:ea typeface="Times New Roman" pitchFamily="18" charset="0"/>
                <a:cs typeface="Times New Roman" pitchFamily="18" charset="0"/>
              </a:rPr>
              <a:t>wander'st</a:t>
            </a:r>
            <a:r>
              <a:rPr lang="en-US" sz="2400" dirty="0" smtClean="0">
                <a:latin typeface="Times New Roman" pitchFamily="18" charset="0"/>
                <a:ea typeface="Times New Roman" pitchFamily="18" charset="0"/>
                <a:cs typeface="Times New Roman" pitchFamily="18" charset="0"/>
              </a:rPr>
              <a:t> in his shade,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When in eternal lines to time thou </a:t>
            </a:r>
            <a:r>
              <a:rPr lang="en-US" sz="2400" dirty="0" err="1" smtClean="0">
                <a:latin typeface="Times New Roman" pitchFamily="18" charset="0"/>
                <a:ea typeface="Times New Roman" pitchFamily="18" charset="0"/>
                <a:cs typeface="Times New Roman" pitchFamily="18" charset="0"/>
              </a:rPr>
              <a:t>grow'st</a:t>
            </a:r>
            <a:r>
              <a:rPr lang="en-US" sz="2400" dirty="0" smtClean="0">
                <a:latin typeface="Times New Roman" pitchFamily="18" charset="0"/>
                <a:ea typeface="Times New Roman" pitchFamily="18" charset="0"/>
                <a:cs typeface="Times New Roman" pitchFamily="18" charset="0"/>
              </a:rPr>
              <a:t>: </a:t>
            </a:r>
            <a:endParaRPr lang="en-CA" sz="2000" dirty="0" smtClean="0">
              <a:latin typeface="Arial" pitchFamily="34" charset="0"/>
            </a:endParaRPr>
          </a:p>
          <a:p>
            <a:pPr lvl="0" eaLnBrk="0" fontAlgn="base" hangingPunct="0">
              <a:spcBef>
                <a:spcPct val="0"/>
              </a:spcBef>
              <a:spcAft>
                <a:spcPct val="0"/>
              </a:spcAft>
            </a:pPr>
            <a:r>
              <a:rPr lang="en-US" sz="2400" dirty="0" smtClean="0">
                <a:latin typeface="Times New Roman" pitchFamily="18" charset="0"/>
                <a:ea typeface="Times New Roman" pitchFamily="18" charset="0"/>
                <a:cs typeface="Times New Roman" pitchFamily="18" charset="0"/>
              </a:rPr>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So long as men can breathe or eyes can see, </a:t>
            </a:r>
            <a:br>
              <a:rPr lang="en-US" sz="2400" dirty="0" smtClean="0">
                <a:latin typeface="Times New Roman" pitchFamily="18" charset="0"/>
                <a:ea typeface="Times New Roman" pitchFamily="18" charset="0"/>
                <a:cs typeface="Times New Roman" pitchFamily="18" charset="0"/>
              </a:rPr>
            </a:br>
            <a:r>
              <a:rPr lang="en-US" sz="2400" dirty="0" smtClean="0">
                <a:latin typeface="Times New Roman" pitchFamily="18" charset="0"/>
                <a:ea typeface="Times New Roman" pitchFamily="18" charset="0"/>
                <a:cs typeface="Times New Roman" pitchFamily="18" charset="0"/>
              </a:rPr>
              <a:t>So long lives this, and this gives life to thee.</a:t>
            </a:r>
            <a:endParaRPr lang="en-US" sz="3600" dirty="0" smtClean="0">
              <a:latin typeface="Arial" pitchFamily="34" charset="0"/>
            </a:endParaRPr>
          </a:p>
          <a:p>
            <a:endParaRPr lang="en-CA"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8800" b="1" dirty="0" smtClean="0">
                <a:solidFill>
                  <a:schemeClr val="accent2"/>
                </a:solidFill>
              </a:rPr>
              <a:t>The Playgoers…</a:t>
            </a:r>
            <a:endParaRPr lang="en-US" sz="8800" b="1" dirty="0">
              <a:solidFill>
                <a:schemeClr val="accent2"/>
              </a:solidFill>
            </a:endParaRPr>
          </a:p>
        </p:txBody>
      </p:sp>
      <p:sp>
        <p:nvSpPr>
          <p:cNvPr id="5" name="Text Placeholder 4"/>
          <p:cNvSpPr>
            <a:spLocks noGrp="1"/>
          </p:cNvSpPr>
          <p:nvPr>
            <p:ph type="body" idx="1"/>
          </p:nvPr>
        </p:nvSpPr>
        <p:spPr/>
        <p:txBody>
          <a:bodyPr/>
          <a:lstStyle/>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85000" lnSpcReduction="10000"/>
          </a:bodyPr>
          <a:lstStyle/>
          <a:p>
            <a:pPr marL="0" indent="0">
              <a:buNone/>
            </a:pPr>
            <a:r>
              <a:rPr lang="en-CA" sz="3000" b="1" dirty="0" smtClean="0"/>
              <a:t>“There are separate galleries and there one stands more comfortably and moreover can sit, but one pays more for it. Thus anyone who remains on the level standing pays only one English penny: but if he wants to sit, he is let in at a farther door, and there he gives another penny. If he desires to sit on a cushion in the most comfortable place of all, where he not only sees everything well, but can also be seen then he gives yet another English penny at another door. And in the pauses of the comedy food and drink are carried round amongst the people and one can thus refresh himself at his own cost”</a:t>
            </a:r>
          </a:p>
          <a:p>
            <a:pPr marL="0" indent="0">
              <a:buNone/>
            </a:pPr>
            <a:r>
              <a:rPr lang="en-US" sz="1100" dirty="0" smtClean="0"/>
              <a:t>http://www.globe-theatre.org.uk/globe-theatre-audience.htm</a:t>
            </a:r>
            <a:endParaRPr lang="en-US" sz="1100" dirty="0"/>
          </a:p>
        </p:txBody>
      </p:sp>
      <p:sp>
        <p:nvSpPr>
          <p:cNvPr id="4" name="Title 3"/>
          <p:cNvSpPr>
            <a:spLocks noGrp="1"/>
          </p:cNvSpPr>
          <p:nvPr>
            <p:ph type="title"/>
          </p:nvPr>
        </p:nvSpPr>
        <p:spPr/>
        <p:txBody>
          <a:bodyPr>
            <a:normAutofit/>
          </a:bodyPr>
          <a:lstStyle/>
          <a:p>
            <a:r>
              <a:rPr lang="en-US" sz="6600" b="1" dirty="0" smtClean="0">
                <a:solidFill>
                  <a:schemeClr val="accent2"/>
                </a:solidFill>
              </a:rPr>
              <a:t>The Box Office</a:t>
            </a:r>
            <a:endParaRPr lang="en-US" sz="6600" b="1" dirty="0">
              <a:solidFill>
                <a:schemeClr val="accent2"/>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CA" sz="4800" u="sng" dirty="0" smtClean="0">
                <a:solidFill>
                  <a:schemeClr val="tx2"/>
                </a:solidFill>
              </a:rPr>
              <a:t>Examples?</a:t>
            </a:r>
          </a:p>
          <a:p>
            <a:pPr>
              <a:buNone/>
            </a:pPr>
            <a:endParaRPr lang="en-CA" sz="1000" dirty="0" smtClean="0"/>
          </a:p>
          <a:p>
            <a:r>
              <a:rPr lang="en-CA" dirty="0" smtClean="0"/>
              <a:t>Lords &amp; ladies</a:t>
            </a:r>
          </a:p>
          <a:p>
            <a:r>
              <a:rPr lang="en-CA" dirty="0" smtClean="0"/>
              <a:t>Landowners </a:t>
            </a:r>
          </a:p>
          <a:p>
            <a:r>
              <a:rPr lang="en-CA" dirty="0" smtClean="0"/>
              <a:t>Merchants</a:t>
            </a:r>
          </a:p>
          <a:p>
            <a:r>
              <a:rPr lang="en-CA" dirty="0" smtClean="0"/>
              <a:t>General workers</a:t>
            </a:r>
          </a:p>
          <a:p>
            <a:r>
              <a:rPr lang="en-CA" dirty="0" smtClean="0"/>
              <a:t>Prostitutes</a:t>
            </a:r>
          </a:p>
          <a:p>
            <a:r>
              <a:rPr lang="en-CA" dirty="0" smtClean="0"/>
              <a:t>Cut-purses</a:t>
            </a:r>
          </a:p>
          <a:p>
            <a:r>
              <a:rPr lang="en-CA" dirty="0" smtClean="0"/>
              <a:t>Sailors – from out of town</a:t>
            </a:r>
          </a:p>
          <a:p>
            <a:endParaRPr lang="en-CA" dirty="0"/>
          </a:p>
        </p:txBody>
      </p:sp>
      <p:sp>
        <p:nvSpPr>
          <p:cNvPr id="3" name="Title 2"/>
          <p:cNvSpPr>
            <a:spLocks noGrp="1"/>
          </p:cNvSpPr>
          <p:nvPr>
            <p:ph type="title"/>
          </p:nvPr>
        </p:nvSpPr>
        <p:spPr/>
        <p:txBody>
          <a:bodyPr>
            <a:normAutofit/>
          </a:bodyPr>
          <a:lstStyle/>
          <a:p>
            <a:r>
              <a:rPr lang="en-CA" sz="5400" b="1" dirty="0" smtClean="0">
                <a:solidFill>
                  <a:schemeClr val="accent2"/>
                </a:solidFill>
              </a:rPr>
              <a:t>Who went to the Theatre?</a:t>
            </a:r>
            <a:endParaRPr lang="en-CA" sz="5400" b="1" dirty="0">
              <a:solidFill>
                <a:schemeClr val="accent2"/>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7200" dirty="0" smtClean="0">
                <a:solidFill>
                  <a:schemeClr val="accent2"/>
                </a:solidFill>
              </a:rPr>
              <a:t>Second Activity</a:t>
            </a:r>
            <a:r>
              <a:rPr lang="en-CA" sz="7200" dirty="0" smtClean="0">
                <a:solidFill>
                  <a:schemeClr val="accent2"/>
                </a:solidFill>
              </a:rPr>
              <a:t>…</a:t>
            </a:r>
            <a:endParaRPr lang="en-US" sz="7200" dirty="0">
              <a:solidFill>
                <a:schemeClr val="accent2"/>
              </a:solidFill>
            </a:endParaRPr>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323528" y="404664"/>
            <a:ext cx="4065010" cy="5976664"/>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251520" y="692696"/>
            <a:ext cx="8697046" cy="2239489"/>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1039585" y="1556792"/>
            <a:ext cx="7780887" cy="4938932"/>
          </a:xfrm>
          <a:prstGeom prst="rect">
            <a:avLst/>
          </a:prstGeom>
          <a:noFill/>
          <a:ln w="9525">
            <a:noFill/>
            <a:miter lim="800000"/>
            <a:headEnd/>
            <a:tailEnd/>
          </a:ln>
        </p:spPr>
      </p:pic>
      <p:sp>
        <p:nvSpPr>
          <p:cNvPr id="7" name="Rectangle 6"/>
          <p:cNvSpPr/>
          <p:nvPr/>
        </p:nvSpPr>
        <p:spPr>
          <a:xfrm>
            <a:off x="1087365" y="2967335"/>
            <a:ext cx="6969280" cy="110799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6600" b="1" dirty="0" smtClean="0">
                <a:ln/>
                <a:solidFill>
                  <a:schemeClr val="accent3"/>
                </a:solidFill>
                <a:effectLst>
                  <a:outerShdw blurRad="50800" dist="38100" dir="2700000" algn="tl" rotWithShape="0">
                    <a:prstClr val="black">
                      <a:alpha val="40000"/>
                    </a:prstClr>
                  </a:outerShdw>
                </a:effectLst>
              </a:rPr>
              <a:t>Classical Theatre</a:t>
            </a:r>
            <a:endParaRPr lang="en-US" sz="6600" b="1" cap="none" spc="0" dirty="0">
              <a:ln/>
              <a:solidFill>
                <a:schemeClr val="accent3"/>
              </a:solidFill>
              <a:effectLst>
                <a:outerShdw blurRad="50800" dist="38100" dir="2700000" algn="tl"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from="(-#ppt_w/2)" to="(#ppt_x)" calcmode="lin" valueType="num">
                                      <p:cBhvr>
                                        <p:cTn id="7" dur="600" fill="hold">
                                          <p:stCondLst>
                                            <p:cond delay="0"/>
                                          </p:stCondLst>
                                        </p:cTn>
                                        <p:tgtEl>
                                          <p:spTgt spid="1027"/>
                                        </p:tgtEl>
                                        <p:attrNameLst>
                                          <p:attrName>ppt_x</p:attrName>
                                        </p:attrNameLst>
                                      </p:cBhvr>
                                    </p:anim>
                                    <p:anim from="0" to="-1.0" calcmode="lin" valueType="num">
                                      <p:cBhvr>
                                        <p:cTn id="8" dur="200" decel="50000" autoRev="1" fill="hold">
                                          <p:stCondLst>
                                            <p:cond delay="600"/>
                                          </p:stCondLst>
                                        </p:cTn>
                                        <p:tgtEl>
                                          <p:spTgt spid="1027"/>
                                        </p:tgtEl>
                                        <p:attrNameLst>
                                          <p:attrName>xshear</p:attrName>
                                        </p:attrNameLst>
                                      </p:cBhvr>
                                    </p:anim>
                                    <p:animScale>
                                      <p:cBhvr>
                                        <p:cTn id="9" dur="200" decel="100000" autoRev="1" fill="hold">
                                          <p:stCondLst>
                                            <p:cond delay="600"/>
                                          </p:stCondLst>
                                        </p:cTn>
                                        <p:tgtEl>
                                          <p:spTgt spid="1027"/>
                                        </p:tgtEl>
                                      </p:cBhvr>
                                      <p:from x="100000" y="100000"/>
                                      <p:to x="80000" y="100000"/>
                                    </p:animScale>
                                    <p:anim by="(#ppt_h/3+#ppt_w*0.1)" calcmode="lin" valueType="num">
                                      <p:cBhvr additive="sum">
                                        <p:cTn id="10" dur="200" decel="100000" autoRev="1" fill="hold">
                                          <p:stCondLst>
                                            <p:cond delay="600"/>
                                          </p:stCondLst>
                                        </p:cTn>
                                        <p:tgtEl>
                                          <p:spTgt spid="102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20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02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 calcmode="lin" valueType="num">
                                      <p:cBhvr>
                                        <p:cTn id="24" dur="500" decel="50000" fill="hold">
                                          <p:stCondLst>
                                            <p:cond delay="0"/>
                                          </p:stCondLst>
                                        </p:cTn>
                                        <p:tgtEl>
                                          <p:spTgt spid="7">
                                            <p:txEl>
                                              <p:pRg st="0" end="0"/>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7">
                                            <p:txEl>
                                              <p:pRg st="0" end="0"/>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7">
                                            <p:txEl>
                                              <p:pRg st="0" end="0"/>
                                            </p:txEl>
                                          </p:spTgt>
                                        </p:tgtEl>
                                        <p:attrNameLst>
                                          <p:attrName>ppt_w</p:attrName>
                                        </p:attrNameLst>
                                      </p:cBhvr>
                                      <p:tavLst>
                                        <p:tav tm="0">
                                          <p:val>
                                            <p:strVal val="#ppt_w*.05"/>
                                          </p:val>
                                        </p:tav>
                                        <p:tav tm="100000">
                                          <p:val>
                                            <p:strVal val="#ppt_w"/>
                                          </p:val>
                                        </p:tav>
                                      </p:tavLst>
                                    </p:anim>
                                    <p:anim calcmode="lin" valueType="num">
                                      <p:cBhvr>
                                        <p:cTn id="27" dur="1000" fill="hold"/>
                                        <p:tgtEl>
                                          <p:spTgt spid="7">
                                            <p:txEl>
                                              <p:pRg st="0" end="0"/>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7">
                                            <p:txEl>
                                              <p:pRg st="0" end="0"/>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7">
                                            <p:txEl>
                                              <p:pRg st="0" end="0"/>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7">
                                            <p:txEl>
                                              <p:pRg st="0" end="0"/>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CA" dirty="0" smtClean="0"/>
              <a:t>In “Shakespearian English” (i.e.: lots of stereotypical description) describe what happened to you as you came to school this </a:t>
            </a:r>
            <a:r>
              <a:rPr lang="en-CA" dirty="0" smtClean="0"/>
              <a:t>morning – in 6 lines, finish with a rhyming couplet.</a:t>
            </a:r>
            <a:endParaRPr lang="en-CA" dirty="0" smtClean="0"/>
          </a:p>
          <a:p>
            <a:endParaRPr lang="en-CA" sz="1000" dirty="0" smtClean="0"/>
          </a:p>
          <a:p>
            <a:pPr lvl="1"/>
            <a:r>
              <a:rPr lang="en-CA" dirty="0" smtClean="0"/>
              <a:t>Proper language!</a:t>
            </a:r>
          </a:p>
          <a:p>
            <a:pPr lvl="1"/>
            <a:r>
              <a:rPr lang="en-CA" dirty="0" smtClean="0"/>
              <a:t>Blank Verse – IAMBIC PENTAMETER</a:t>
            </a:r>
          </a:p>
          <a:p>
            <a:pPr lvl="1"/>
            <a:r>
              <a:rPr lang="en-CA" dirty="0" smtClean="0"/>
              <a:t>Finish with a RHYMING COUPLET</a:t>
            </a:r>
          </a:p>
          <a:p>
            <a:pPr lvl="1"/>
            <a:endParaRPr lang="en-CA" dirty="0" smtClean="0"/>
          </a:p>
          <a:p>
            <a:pPr algn="ctr">
              <a:buNone/>
            </a:pPr>
            <a:r>
              <a:rPr lang="en-US" sz="3200" dirty="0" smtClean="0">
                <a:solidFill>
                  <a:srgbClr val="0070C0"/>
                </a:solidFill>
              </a:rPr>
              <a:t>Be prepared to </a:t>
            </a:r>
            <a:r>
              <a:rPr lang="en-US" sz="3200" dirty="0" smtClean="0">
                <a:solidFill>
                  <a:srgbClr val="0070C0"/>
                </a:solidFill>
              </a:rPr>
              <a:t>read </a:t>
            </a:r>
            <a:r>
              <a:rPr lang="en-US" sz="3200" dirty="0" smtClean="0">
                <a:solidFill>
                  <a:srgbClr val="0070C0"/>
                </a:solidFill>
              </a:rPr>
              <a:t>your piece to the class!</a:t>
            </a:r>
            <a:endParaRPr lang="en-CA" sz="3200" dirty="0" smtClean="0">
              <a:solidFill>
                <a:srgbClr val="0070C0"/>
              </a:solidFill>
            </a:endParaRPr>
          </a:p>
        </p:txBody>
      </p:sp>
      <p:sp>
        <p:nvSpPr>
          <p:cNvPr id="4" name="Title 3"/>
          <p:cNvSpPr>
            <a:spLocks noGrp="1"/>
          </p:cNvSpPr>
          <p:nvPr>
            <p:ph type="title"/>
          </p:nvPr>
        </p:nvSpPr>
        <p:spPr/>
        <p:txBody>
          <a:bodyPr>
            <a:noAutofit/>
          </a:bodyPr>
          <a:lstStyle/>
          <a:p>
            <a:r>
              <a:rPr lang="en-CA" sz="4800" b="1" dirty="0" smtClean="0">
                <a:solidFill>
                  <a:schemeClr val="accent2"/>
                </a:solidFill>
              </a:rPr>
              <a:t>Get a blank sheet of paper…</a:t>
            </a:r>
            <a:endParaRPr lang="en-US" sz="4800" b="1" dirty="0">
              <a:solidFill>
                <a:schemeClr val="accent2"/>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CA" b="1" dirty="0" smtClean="0"/>
              <a:t>Thee, Thou, Thy and </a:t>
            </a:r>
            <a:r>
              <a:rPr lang="en-CA" b="1" dirty="0" err="1" smtClean="0"/>
              <a:t>Thine</a:t>
            </a:r>
            <a:r>
              <a:rPr lang="en-CA" b="1" dirty="0" smtClean="0"/>
              <a:t> </a:t>
            </a:r>
            <a:r>
              <a:rPr lang="en-CA" b="1" dirty="0" smtClean="0"/>
              <a:t>= You </a:t>
            </a:r>
            <a:r>
              <a:rPr lang="en-CA" b="1" dirty="0" smtClean="0"/>
              <a:t>and </a:t>
            </a:r>
            <a:r>
              <a:rPr lang="en-CA" b="1" dirty="0" smtClean="0"/>
              <a:t>Your</a:t>
            </a:r>
          </a:p>
          <a:p>
            <a:r>
              <a:rPr lang="en-CA" b="1" dirty="0" smtClean="0"/>
              <a:t> Art </a:t>
            </a:r>
            <a:r>
              <a:rPr lang="en-CA" b="1" dirty="0" smtClean="0"/>
              <a:t>= Are </a:t>
            </a:r>
          </a:p>
          <a:p>
            <a:r>
              <a:rPr lang="en-CA" b="1" dirty="0" smtClean="0"/>
              <a:t>Would </a:t>
            </a:r>
            <a:r>
              <a:rPr lang="en-CA" b="1" dirty="0" smtClean="0"/>
              <a:t>= Wish</a:t>
            </a:r>
          </a:p>
          <a:p>
            <a:r>
              <a:rPr lang="en-CA" b="1" dirty="0" smtClean="0"/>
              <a:t> Ay </a:t>
            </a:r>
            <a:r>
              <a:rPr lang="en-CA" b="1" dirty="0" smtClean="0"/>
              <a:t>= Yes</a:t>
            </a:r>
          </a:p>
          <a:p>
            <a:r>
              <a:rPr lang="en-CA" b="1" dirty="0" smtClean="0"/>
              <a:t>Give Me Leave To </a:t>
            </a:r>
            <a:r>
              <a:rPr lang="en-CA" b="1" dirty="0" smtClean="0"/>
              <a:t>= Allow </a:t>
            </a:r>
            <a:r>
              <a:rPr lang="en-CA" b="1" dirty="0" smtClean="0"/>
              <a:t>Me </a:t>
            </a:r>
            <a:r>
              <a:rPr lang="en-CA" b="1" dirty="0" smtClean="0"/>
              <a:t>To</a:t>
            </a:r>
          </a:p>
          <a:p>
            <a:r>
              <a:rPr lang="en-CA" b="1" dirty="0" smtClean="0"/>
              <a:t>Alas </a:t>
            </a:r>
            <a:r>
              <a:rPr lang="en-CA" b="1" dirty="0" smtClean="0"/>
              <a:t>= Unfortunately</a:t>
            </a:r>
          </a:p>
          <a:p>
            <a:r>
              <a:rPr lang="en-CA" b="1" dirty="0" smtClean="0"/>
              <a:t>Adieu </a:t>
            </a:r>
            <a:r>
              <a:rPr lang="en-CA" b="1" dirty="0" smtClean="0"/>
              <a:t>= Goodbye</a:t>
            </a:r>
          </a:p>
          <a:p>
            <a:r>
              <a:rPr lang="en-CA" b="1" dirty="0" smtClean="0"/>
              <a:t>-eth </a:t>
            </a:r>
            <a:r>
              <a:rPr lang="en-CA" b="1" dirty="0" smtClean="0"/>
              <a:t> (e.g. </a:t>
            </a:r>
            <a:r>
              <a:rPr lang="en-CA" b="1" dirty="0" err="1" smtClean="0"/>
              <a:t>s</a:t>
            </a:r>
            <a:r>
              <a:rPr lang="en-CA" b="1" dirty="0" err="1" smtClean="0"/>
              <a:t>peaketh</a:t>
            </a:r>
            <a:r>
              <a:rPr lang="en-CA" b="1" dirty="0" smtClean="0"/>
              <a:t> = speak)</a:t>
            </a:r>
          </a:p>
          <a:p>
            <a:r>
              <a:rPr lang="en-CA" b="1" dirty="0" smtClean="0"/>
              <a:t>Don’t, Do and Did </a:t>
            </a:r>
            <a:r>
              <a:rPr lang="en-CA" b="1" dirty="0" smtClean="0"/>
              <a:t>(they didn’t exist! Ha!)</a:t>
            </a:r>
          </a:p>
          <a:p>
            <a:endParaRPr lang="en-CA" dirty="0"/>
          </a:p>
        </p:txBody>
      </p:sp>
      <p:sp>
        <p:nvSpPr>
          <p:cNvPr id="3" name="Title 2"/>
          <p:cNvSpPr>
            <a:spLocks noGrp="1"/>
          </p:cNvSpPr>
          <p:nvPr>
            <p:ph type="title"/>
          </p:nvPr>
        </p:nvSpPr>
        <p:spPr/>
        <p:txBody>
          <a:bodyPr>
            <a:normAutofit/>
          </a:bodyPr>
          <a:lstStyle/>
          <a:p>
            <a:r>
              <a:rPr lang="en-CA" sz="6000" b="1" dirty="0" smtClean="0">
                <a:solidFill>
                  <a:schemeClr val="accent2"/>
                </a:solidFill>
              </a:rPr>
              <a:t>Words to Help you...</a:t>
            </a:r>
            <a:endParaRPr lang="en-CA" sz="6000" b="1" dirty="0">
              <a:solidFill>
                <a:schemeClr val="accent2"/>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404664"/>
            <a:ext cx="4750296" cy="6048672"/>
          </a:xfrm>
        </p:spPr>
        <p:txBody>
          <a:bodyPr/>
          <a:lstStyle/>
          <a:p>
            <a:r>
              <a:rPr lang="en-CA" sz="8000" dirty="0" smtClean="0">
                <a:solidFill>
                  <a:schemeClr val="accent2"/>
                </a:solidFill>
              </a:rPr>
              <a:t>“By my leave, I </a:t>
            </a:r>
            <a:r>
              <a:rPr lang="en-CA" sz="8000" dirty="0" err="1" smtClean="0">
                <a:solidFill>
                  <a:schemeClr val="accent2"/>
                </a:solidFill>
              </a:rPr>
              <a:t>Thankest</a:t>
            </a:r>
            <a:r>
              <a:rPr lang="en-CA" sz="8000" dirty="0" smtClean="0">
                <a:solidFill>
                  <a:schemeClr val="accent2"/>
                </a:solidFill>
              </a:rPr>
              <a:t> you.”</a:t>
            </a:r>
            <a:endParaRPr lang="en-CA" sz="8000" dirty="0">
              <a:solidFill>
                <a:schemeClr val="accent2"/>
              </a:solidFill>
            </a:endParaRPr>
          </a:p>
        </p:txBody>
      </p:sp>
      <p:sp>
        <p:nvSpPr>
          <p:cNvPr id="5" name="Text Placeholder 4"/>
          <p:cNvSpPr>
            <a:spLocks noGrp="1"/>
          </p:cNvSpPr>
          <p:nvPr>
            <p:ph type="body" idx="1"/>
          </p:nvPr>
        </p:nvSpPr>
        <p:spPr/>
        <p:txBody>
          <a:bodyPr/>
          <a:lstStyle/>
          <a:p>
            <a:endParaRPr lang="en-CA"/>
          </a:p>
        </p:txBody>
      </p:sp>
      <p:pic>
        <p:nvPicPr>
          <p:cNvPr id="2050" name="Picture 2">
            <a:hlinkClick r:id="rId3"/>
          </p:cNvPr>
          <p:cNvPicPr>
            <a:picLocks noChangeAspect="1" noChangeArrowheads="1"/>
          </p:cNvPicPr>
          <p:nvPr/>
        </p:nvPicPr>
        <p:blipFill>
          <a:blip r:embed="rId4" cstate="print"/>
          <a:srcRect/>
          <a:stretch>
            <a:fillRect/>
          </a:stretch>
        </p:blipFill>
        <p:spPr bwMode="auto">
          <a:xfrm>
            <a:off x="4957302" y="620688"/>
            <a:ext cx="4186698" cy="55892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23528" y="332656"/>
            <a:ext cx="2808312" cy="4123113"/>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611560" y="548680"/>
            <a:ext cx="7620000" cy="5038725"/>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1403648" y="2492896"/>
            <a:ext cx="7429500" cy="4000500"/>
          </a:xfrm>
          <a:prstGeom prst="rect">
            <a:avLst/>
          </a:prstGeom>
          <a:noFill/>
          <a:ln w="9525">
            <a:noFill/>
            <a:miter lim="800000"/>
            <a:headEnd/>
            <a:tailEnd/>
          </a:ln>
        </p:spPr>
      </p:pic>
      <p:sp>
        <p:nvSpPr>
          <p:cNvPr id="5" name="Rectangle 4"/>
          <p:cNvSpPr/>
          <p:nvPr/>
        </p:nvSpPr>
        <p:spPr>
          <a:xfrm>
            <a:off x="683568" y="260648"/>
            <a:ext cx="7776864" cy="120032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7200" b="1" cap="none" spc="0" dirty="0" smtClean="0">
                <a:ln/>
                <a:solidFill>
                  <a:schemeClr val="accent3"/>
                </a:solidFill>
                <a:effectLst>
                  <a:outerShdw blurRad="50800" dist="38100" dir="18900000" algn="bl" rotWithShape="0">
                    <a:prstClr val="black">
                      <a:alpha val="40000"/>
                    </a:prstClr>
                  </a:outerShdw>
                </a:effectLst>
              </a:rPr>
              <a:t>Asian Theatre</a:t>
            </a:r>
            <a:endParaRPr lang="en-US" sz="7200" b="1" cap="none" spc="0" dirty="0">
              <a:ln/>
              <a:solidFill>
                <a:schemeClr val="accent3"/>
              </a:solidFill>
              <a:effectLst>
                <a:outerShdw blurRad="50800" dist="38100" dir="18900000" algn="bl"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additive="base">
                                        <p:cTn id="7" dur="500" fill="hold"/>
                                        <p:tgtEl>
                                          <p:spTgt spid="2051"/>
                                        </p:tgtEl>
                                        <p:attrNameLst>
                                          <p:attrName>ppt_x</p:attrName>
                                        </p:attrNameLst>
                                      </p:cBhvr>
                                      <p:tavLst>
                                        <p:tav tm="0">
                                          <p:val>
                                            <p:strVal val="#ppt_x"/>
                                          </p:val>
                                        </p:tav>
                                        <p:tav tm="100000">
                                          <p:val>
                                            <p:strVal val="#ppt_x"/>
                                          </p:val>
                                        </p:tav>
                                      </p:tavLst>
                                    </p:anim>
                                    <p:anim calcmode="lin" valueType="num">
                                      <p:cBhvr additive="base">
                                        <p:cTn id="8"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052"/>
                                        </p:tgtEl>
                                        <p:attrNameLst>
                                          <p:attrName>style.visibility</p:attrName>
                                        </p:attrNameLst>
                                      </p:cBhvr>
                                      <p:to>
                                        <p:strVal val="visible"/>
                                      </p:to>
                                    </p:set>
                                    <p:animEffect transition="in" filter="fade">
                                      <p:cBhvr>
                                        <p:cTn id="13" dur="2000"/>
                                        <p:tgtEl>
                                          <p:spTgt spid="2052"/>
                                        </p:tgtEl>
                                      </p:cBhvr>
                                    </p:animEffect>
                                  </p:childTnLst>
                                </p:cTn>
                              </p:par>
                            </p:childTnLst>
                          </p:cTn>
                        </p:par>
                      </p:childTnLst>
                    </p:cTn>
                  </p:par>
                  <p:par>
                    <p:cTn id="14" fill="hold">
                      <p:stCondLst>
                        <p:cond delay="indefinite"/>
                      </p:stCondLst>
                      <p:childTnLst>
                        <p:par>
                          <p:cTn id="15" fill="hold">
                            <p:stCondLst>
                              <p:cond delay="0"/>
                            </p:stCondLst>
                            <p:childTnLst>
                              <p:par>
                                <p:cTn id="16" presetID="35" presetClass="entr" presetSubtype="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2000"/>
                                        <p:tgtEl>
                                          <p:spTgt spid="5">
                                            <p:txEl>
                                              <p:pRg st="0" end="0"/>
                                            </p:txEl>
                                          </p:spTgt>
                                        </p:tgtEl>
                                      </p:cBhvr>
                                    </p:animEffect>
                                    <p:anim calcmode="lin" valueType="num">
                                      <p:cBhvr>
                                        <p:cTn id="19" dur="2000" fill="hold"/>
                                        <p:tgtEl>
                                          <p:spTgt spid="5">
                                            <p:txEl>
                                              <p:pRg st="0" end="0"/>
                                            </p:txEl>
                                          </p:spTgt>
                                        </p:tgtEl>
                                        <p:attrNameLst>
                                          <p:attrName>style.rotation</p:attrName>
                                        </p:attrNameLst>
                                      </p:cBhvr>
                                      <p:tavLst>
                                        <p:tav tm="0">
                                          <p:val>
                                            <p:fltVal val="720"/>
                                          </p:val>
                                        </p:tav>
                                        <p:tav tm="100000">
                                          <p:val>
                                            <p:fltVal val="0"/>
                                          </p:val>
                                        </p:tav>
                                      </p:tavLst>
                                    </p:anim>
                                    <p:anim calcmode="lin" valueType="num">
                                      <p:cBhvr>
                                        <p:cTn id="20" dur="2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21" dur="2000" fill="hold"/>
                                        <p:tgtEl>
                                          <p:spTgt spid="5">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2123728" y="404664"/>
            <a:ext cx="5029200" cy="5715000"/>
          </a:xfrm>
          <a:prstGeom prst="rect">
            <a:avLst/>
          </a:prstGeom>
          <a:ln>
            <a:noFill/>
          </a:ln>
          <a:effectLst>
            <a:outerShdw blurRad="292100" dist="139700" dir="2700000" algn="tl" rotWithShape="0">
              <a:srgbClr val="333333">
                <a:alpha val="65000"/>
              </a:srgbClr>
            </a:outerShdw>
          </a:effectLst>
        </p:spPr>
      </p:pic>
      <p:sp>
        <p:nvSpPr>
          <p:cNvPr id="3" name="Rectangle 2"/>
          <p:cNvSpPr/>
          <p:nvPr/>
        </p:nvSpPr>
        <p:spPr>
          <a:xfrm>
            <a:off x="251521" y="2967335"/>
            <a:ext cx="8496944" cy="120032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7200" b="1" cap="none" spc="0" dirty="0" smtClean="0">
                <a:ln/>
                <a:solidFill>
                  <a:schemeClr val="accent3"/>
                </a:solidFill>
                <a:effectLst>
                  <a:outerShdw blurRad="50800" dist="38100" dir="18900000" algn="bl" rotWithShape="0">
                    <a:prstClr val="black">
                      <a:alpha val="40000"/>
                    </a:prstClr>
                  </a:outerShdw>
                </a:effectLst>
              </a:rPr>
              <a:t>Medieval Theatre</a:t>
            </a:r>
            <a:endParaRPr lang="en-US" sz="7200" b="1" cap="none" spc="0" dirty="0">
              <a:ln/>
              <a:solidFill>
                <a:schemeClr val="accent3"/>
              </a:solidFill>
              <a:effectLst>
                <a:outerShdw blurRad="50800" dist="38100" dir="18900000" algn="bl"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323528" y="476672"/>
            <a:ext cx="3162300" cy="5705475"/>
          </a:xfrm>
          <a:prstGeom prst="rect">
            <a:avLst/>
          </a:prstGeom>
          <a:ln>
            <a:noFill/>
          </a:ln>
          <a:effectLst>
            <a:outerShdw blurRad="292100" dist="139700" dir="2700000" algn="tl" rotWithShape="0">
              <a:srgbClr val="333333">
                <a:alpha val="65000"/>
              </a:srgbClr>
            </a:outerShdw>
          </a:effectLst>
        </p:spPr>
      </p:pic>
      <p:pic>
        <p:nvPicPr>
          <p:cNvPr id="6147" name="Picture 3"/>
          <p:cNvPicPr>
            <a:picLocks noChangeAspect="1" noChangeArrowheads="1"/>
          </p:cNvPicPr>
          <p:nvPr/>
        </p:nvPicPr>
        <p:blipFill>
          <a:blip r:embed="rId3" cstate="print"/>
          <a:srcRect/>
          <a:stretch>
            <a:fillRect/>
          </a:stretch>
        </p:blipFill>
        <p:spPr bwMode="auto">
          <a:xfrm>
            <a:off x="1403648" y="476672"/>
            <a:ext cx="7579482" cy="5832648"/>
          </a:xfrm>
          <a:prstGeom prst="rect">
            <a:avLst/>
          </a:prstGeom>
          <a:ln>
            <a:noFill/>
          </a:ln>
          <a:effectLst>
            <a:outerShdw blurRad="292100" dist="139700" dir="2700000" algn="tl" rotWithShape="0">
              <a:srgbClr val="333333">
                <a:alpha val="65000"/>
              </a:srgbClr>
            </a:outerShdw>
          </a:effectLst>
        </p:spPr>
      </p:pic>
      <p:pic>
        <p:nvPicPr>
          <p:cNvPr id="6148" name="Picture 4"/>
          <p:cNvPicPr>
            <a:picLocks noChangeAspect="1" noChangeArrowheads="1"/>
          </p:cNvPicPr>
          <p:nvPr/>
        </p:nvPicPr>
        <p:blipFill>
          <a:blip r:embed="rId4" cstate="print"/>
          <a:srcRect/>
          <a:stretch>
            <a:fillRect/>
          </a:stretch>
        </p:blipFill>
        <p:spPr bwMode="auto">
          <a:xfrm>
            <a:off x="2555776" y="908720"/>
            <a:ext cx="5400600" cy="4683508"/>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251520" y="4797152"/>
            <a:ext cx="8712968"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Masquerade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nodeType="clickEffect">
                                  <p:stCondLst>
                                    <p:cond delay="0"/>
                                  </p:stCondLst>
                                  <p:childTnLst>
                                    <p:set>
                                      <p:cBhvr>
                                        <p:cTn id="12" dur="1" fill="hold">
                                          <p:stCondLst>
                                            <p:cond delay="0"/>
                                          </p:stCondLst>
                                        </p:cTn>
                                        <p:tgtEl>
                                          <p:spTgt spid="6148"/>
                                        </p:tgtEl>
                                        <p:attrNameLst>
                                          <p:attrName>style.visibility</p:attrName>
                                        </p:attrNameLst>
                                      </p:cBhvr>
                                      <p:to>
                                        <p:strVal val="visible"/>
                                      </p:to>
                                    </p:set>
                                    <p:anim from="(-#ppt_w/2)" to="(#ppt_x)" calcmode="lin" valueType="num">
                                      <p:cBhvr>
                                        <p:cTn id="13" dur="600" fill="hold">
                                          <p:stCondLst>
                                            <p:cond delay="0"/>
                                          </p:stCondLst>
                                        </p:cTn>
                                        <p:tgtEl>
                                          <p:spTgt spid="6148"/>
                                        </p:tgtEl>
                                        <p:attrNameLst>
                                          <p:attrName>ppt_x</p:attrName>
                                        </p:attrNameLst>
                                      </p:cBhvr>
                                    </p:anim>
                                    <p:anim from="0" to="-1.0" calcmode="lin" valueType="num">
                                      <p:cBhvr>
                                        <p:cTn id="14" dur="200" decel="50000" autoRev="1" fill="hold">
                                          <p:stCondLst>
                                            <p:cond delay="600"/>
                                          </p:stCondLst>
                                        </p:cTn>
                                        <p:tgtEl>
                                          <p:spTgt spid="6148"/>
                                        </p:tgtEl>
                                        <p:attrNameLst>
                                          <p:attrName>xshear</p:attrName>
                                        </p:attrNameLst>
                                      </p:cBhvr>
                                    </p:anim>
                                    <p:animScale>
                                      <p:cBhvr>
                                        <p:cTn id="15" dur="200" decel="100000" autoRev="1" fill="hold">
                                          <p:stCondLst>
                                            <p:cond delay="600"/>
                                          </p:stCondLst>
                                        </p:cTn>
                                        <p:tgtEl>
                                          <p:spTgt spid="6148"/>
                                        </p:tgtEl>
                                      </p:cBhvr>
                                      <p:from x="100000" y="100000"/>
                                      <p:to x="80000" y="100000"/>
                                    </p:animScale>
                                    <p:anim by="(#ppt_h/3+#ppt_w*0.1)" calcmode="lin" valueType="num">
                                      <p:cBhvr additive="sum">
                                        <p:cTn id="16" dur="200" decel="100000" autoRev="1" fill="hold">
                                          <p:stCondLst>
                                            <p:cond delay="600"/>
                                          </p:stCondLst>
                                        </p:cTn>
                                        <p:tgtEl>
                                          <p:spTgt spid="6148"/>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58" presetClass="entr" presetSubtype="0" accel="100000"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p:cTn id="21" dur="500" fill="hold"/>
                                        <p:tgtEl>
                                          <p:spTgt spid="5">
                                            <p:txEl>
                                              <p:pRg st="0" end="0"/>
                                            </p:txEl>
                                          </p:spTgt>
                                        </p:tgtEl>
                                        <p:attrNameLst>
                                          <p:attrName>ppt_w</p:attrName>
                                        </p:attrNameLst>
                                      </p:cBhvr>
                                      <p:tavLst>
                                        <p:tav tm="0">
                                          <p:val>
                                            <p:strVal val="#ppt_w*2.5"/>
                                          </p:val>
                                        </p:tav>
                                        <p:tav tm="100000">
                                          <p:val>
                                            <p:strVal val="#ppt_w"/>
                                          </p:val>
                                        </p:tav>
                                      </p:tavLst>
                                    </p:anim>
                                    <p:anim calcmode="lin" valueType="num">
                                      <p:cBhvr>
                                        <p:cTn id="22" dur="500" fill="hold"/>
                                        <p:tgtEl>
                                          <p:spTgt spid="5">
                                            <p:txEl>
                                              <p:pRg st="0" end="0"/>
                                            </p:txEl>
                                          </p:spTgt>
                                        </p:tgtEl>
                                        <p:attrNameLst>
                                          <p:attrName>ppt_h</p:attrName>
                                        </p:attrNameLst>
                                      </p:cBhvr>
                                      <p:tavLst>
                                        <p:tav tm="0">
                                          <p:val>
                                            <p:strVal val="#ppt_h*0.01"/>
                                          </p:val>
                                        </p:tav>
                                        <p:tav tm="100000">
                                          <p:val>
                                            <p:strVal val="#ppt_h"/>
                                          </p:val>
                                        </p:tav>
                                      </p:tavLst>
                                    </p:anim>
                                    <p:anim calcmode="lin" valueType="num">
                                      <p:cBhvr>
                                        <p:cTn id="2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5">
                                            <p:txEl>
                                              <p:pRg st="0" end="0"/>
                                            </p:txEl>
                                          </p:spTgt>
                                        </p:tgtEl>
                                        <p:attrNameLst>
                                          <p:attrName>ppt_y</p:attrName>
                                        </p:attrNameLst>
                                      </p:cBhvr>
                                      <p:tavLst>
                                        <p:tav tm="0">
                                          <p:val>
                                            <p:strVal val="#ppt_h+1"/>
                                          </p:val>
                                        </p:tav>
                                        <p:tav tm="100000">
                                          <p:val>
                                            <p:strVal val="#ppt_y"/>
                                          </p:val>
                                        </p:tav>
                                      </p:tavLst>
                                    </p:anim>
                                    <p:animEffect transition="in" filter="fade">
                                      <p:cBhvr>
                                        <p:cTn id="2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395536" y="332656"/>
            <a:ext cx="4362450" cy="5715000"/>
          </a:xfrm>
          <a:prstGeom prst="rect">
            <a:avLst/>
          </a:prstGeom>
          <a:ln>
            <a:noFill/>
          </a:ln>
          <a:effectLst>
            <a:outerShdw blurRad="292100" dist="139700" dir="2700000" algn="tl" rotWithShape="0">
              <a:srgbClr val="333333">
                <a:alpha val="65000"/>
              </a:srgbClr>
            </a:outerShdw>
          </a:effectLst>
        </p:spPr>
      </p:pic>
      <p:pic>
        <p:nvPicPr>
          <p:cNvPr id="4099" name="Picture 3"/>
          <p:cNvPicPr>
            <a:picLocks noChangeAspect="1" noChangeArrowheads="1"/>
          </p:cNvPicPr>
          <p:nvPr/>
        </p:nvPicPr>
        <p:blipFill>
          <a:blip r:embed="rId3" cstate="print"/>
          <a:srcRect/>
          <a:stretch>
            <a:fillRect/>
          </a:stretch>
        </p:blipFill>
        <p:spPr bwMode="auto">
          <a:xfrm>
            <a:off x="3995936" y="404664"/>
            <a:ext cx="4762500" cy="5715000"/>
          </a:xfrm>
          <a:prstGeom prst="rect">
            <a:avLst/>
          </a:prstGeom>
          <a:noFill/>
          <a:ln w="9525">
            <a:noFill/>
            <a:miter lim="800000"/>
            <a:headEnd/>
            <a:tailEnd/>
          </a:ln>
        </p:spPr>
      </p:pic>
      <p:sp>
        <p:nvSpPr>
          <p:cNvPr id="4" name="Rectangle 3"/>
          <p:cNvSpPr/>
          <p:nvPr/>
        </p:nvSpPr>
        <p:spPr>
          <a:xfrm>
            <a:off x="251520" y="2967335"/>
            <a:ext cx="8496944" cy="175432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English Renaissance Theatre</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CA" u="sng" dirty="0" smtClean="0">
                <a:solidFill>
                  <a:schemeClr val="tx2"/>
                </a:solidFill>
              </a:rPr>
              <a:t>When did Theatre as we in the West know it, really get started?</a:t>
            </a:r>
          </a:p>
          <a:p>
            <a:pPr lvl="2"/>
            <a:r>
              <a:rPr lang="en-CA" sz="2800" dirty="0" smtClean="0"/>
              <a:t>English Renaissance Theatre – 1600’s</a:t>
            </a:r>
          </a:p>
          <a:p>
            <a:endParaRPr lang="en-CA" dirty="0" smtClean="0"/>
          </a:p>
          <a:p>
            <a:pPr>
              <a:buNone/>
            </a:pPr>
            <a:r>
              <a:rPr lang="en-CA" sz="2800" u="sng" dirty="0" smtClean="0">
                <a:solidFill>
                  <a:schemeClr val="tx2"/>
                </a:solidFill>
              </a:rPr>
              <a:t>What made this particular period so interesting?</a:t>
            </a:r>
          </a:p>
          <a:p>
            <a:pPr lvl="2"/>
            <a:r>
              <a:rPr lang="en-CA" dirty="0" smtClean="0"/>
              <a:t>First </a:t>
            </a:r>
            <a:r>
              <a:rPr lang="en-CA" dirty="0" smtClean="0"/>
              <a:t>time, in a long time, that the theatre </a:t>
            </a:r>
            <a:r>
              <a:rPr lang="en-CA" dirty="0" smtClean="0"/>
              <a:t>was not restricted to the </a:t>
            </a:r>
            <a:r>
              <a:rPr lang="en-CA" dirty="0" smtClean="0"/>
              <a:t>court &amp; nobles</a:t>
            </a:r>
            <a:endParaRPr lang="en-CA" dirty="0" smtClean="0"/>
          </a:p>
          <a:p>
            <a:pPr lvl="2"/>
            <a:r>
              <a:rPr lang="en-CA" dirty="0" smtClean="0"/>
              <a:t>People of all social classes mixing</a:t>
            </a:r>
          </a:p>
          <a:p>
            <a:pPr lvl="2"/>
            <a:r>
              <a:rPr lang="en-CA" dirty="0" smtClean="0"/>
              <a:t>The idea of meeting in public – and being SEEN in public</a:t>
            </a:r>
          </a:p>
          <a:p>
            <a:pPr lvl="2"/>
            <a:r>
              <a:rPr lang="en-CA" dirty="0" smtClean="0"/>
              <a:t>Sharing stories</a:t>
            </a:r>
          </a:p>
          <a:p>
            <a:pPr lvl="2"/>
            <a:r>
              <a:rPr lang="en-CA" dirty="0" smtClean="0"/>
              <a:t>EVERYONE attended </a:t>
            </a:r>
          </a:p>
          <a:p>
            <a:endParaRPr lang="en-CA" dirty="0" smtClean="0"/>
          </a:p>
          <a:p>
            <a:endParaRPr lang="en-CA" dirty="0" smtClean="0"/>
          </a:p>
          <a:p>
            <a:endParaRPr lang="en-CA" dirty="0"/>
          </a:p>
        </p:txBody>
      </p:sp>
      <p:sp>
        <p:nvSpPr>
          <p:cNvPr id="3" name="Title 2"/>
          <p:cNvSpPr>
            <a:spLocks noGrp="1"/>
          </p:cNvSpPr>
          <p:nvPr>
            <p:ph type="title"/>
          </p:nvPr>
        </p:nvSpPr>
        <p:spPr/>
        <p:txBody>
          <a:bodyPr>
            <a:normAutofit fontScale="90000"/>
          </a:bodyPr>
          <a:lstStyle/>
          <a:p>
            <a:r>
              <a:rPr lang="en-CA" sz="5400" b="1" dirty="0" smtClean="0">
                <a:solidFill>
                  <a:schemeClr val="accent2"/>
                </a:solidFill>
              </a:rPr>
              <a:t>What do you already know?</a:t>
            </a:r>
            <a:endParaRPr lang="en-CA" sz="5400"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CA" u="sng" dirty="0" smtClean="0">
                <a:solidFill>
                  <a:schemeClr val="tx2"/>
                </a:solidFill>
              </a:rPr>
              <a:t>Why do people continue to study theatre from this time?</a:t>
            </a:r>
          </a:p>
          <a:p>
            <a:pPr lvl="2"/>
            <a:r>
              <a:rPr lang="en-CA" dirty="0" smtClean="0"/>
              <a:t>Many reoccurring themes</a:t>
            </a:r>
          </a:p>
          <a:p>
            <a:pPr lvl="2"/>
            <a:r>
              <a:rPr lang="en-CA" dirty="0" smtClean="0"/>
              <a:t>A good story is a good story</a:t>
            </a:r>
          </a:p>
          <a:p>
            <a:pPr lvl="2"/>
            <a:r>
              <a:rPr lang="en-CA" dirty="0" smtClean="0"/>
              <a:t>The Renaissance of literary ideas like </a:t>
            </a:r>
            <a:r>
              <a:rPr lang="en-CA" dirty="0" smtClean="0">
                <a:solidFill>
                  <a:srgbClr val="FF0000"/>
                </a:solidFill>
              </a:rPr>
              <a:t>Tragedy</a:t>
            </a:r>
            <a:r>
              <a:rPr lang="en-CA" dirty="0" smtClean="0"/>
              <a:t> and </a:t>
            </a:r>
            <a:r>
              <a:rPr lang="en-CA" dirty="0" smtClean="0">
                <a:solidFill>
                  <a:srgbClr val="7030A0"/>
                </a:solidFill>
              </a:rPr>
              <a:t>Comedy</a:t>
            </a:r>
          </a:p>
          <a:p>
            <a:pPr lvl="2"/>
            <a:endParaRPr lang="en-CA" dirty="0" smtClean="0"/>
          </a:p>
          <a:p>
            <a:pPr marL="0" indent="0">
              <a:buNone/>
            </a:pPr>
            <a:r>
              <a:rPr lang="en-CA" u="sng" dirty="0" smtClean="0">
                <a:solidFill>
                  <a:schemeClr val="tx2"/>
                </a:solidFill>
              </a:rPr>
              <a:t>With things like film, why is the theatre still such a powerful form for story-telling?</a:t>
            </a:r>
          </a:p>
          <a:p>
            <a:pPr lvl="2"/>
            <a:r>
              <a:rPr lang="en-CA" dirty="0" smtClean="0"/>
              <a:t>It is different when it is done in person</a:t>
            </a:r>
          </a:p>
          <a:p>
            <a:pPr lvl="2"/>
            <a:r>
              <a:rPr lang="en-CA" dirty="0" smtClean="0"/>
              <a:t>A good play FEELS, SOUNDS and LOOKS very different then a good movie</a:t>
            </a:r>
          </a:p>
          <a:p>
            <a:pPr lvl="2"/>
            <a:r>
              <a:rPr lang="en-CA" dirty="0" smtClean="0"/>
              <a:t>A play has very different THEATRICAL ELEMENTS</a:t>
            </a:r>
          </a:p>
          <a:p>
            <a:pPr lvl="2"/>
            <a:endParaRPr lang="en-CA" dirty="0" smtClean="0"/>
          </a:p>
          <a:p>
            <a:pPr>
              <a:buNone/>
            </a:pPr>
            <a:endParaRPr lang="en-CA" dirty="0" smtClean="0"/>
          </a:p>
        </p:txBody>
      </p:sp>
      <p:sp>
        <p:nvSpPr>
          <p:cNvPr id="3" name="Title 2"/>
          <p:cNvSpPr>
            <a:spLocks noGrp="1"/>
          </p:cNvSpPr>
          <p:nvPr>
            <p:ph type="title"/>
          </p:nvPr>
        </p:nvSpPr>
        <p:spPr/>
        <p:txBody>
          <a:bodyPr>
            <a:normAutofit/>
          </a:bodyPr>
          <a:lstStyle/>
          <a:p>
            <a:r>
              <a:rPr lang="en-CA" sz="5400" dirty="0" smtClean="0">
                <a:solidFill>
                  <a:schemeClr val="accent2"/>
                </a:solidFill>
              </a:rPr>
              <a:t>What do you already know?</a:t>
            </a:r>
            <a:endParaRPr lang="en-CA" sz="54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pic>
        <p:nvPicPr>
          <p:cNvPr id="5122" name="Picture 2"/>
          <p:cNvPicPr>
            <a:picLocks noChangeAspect="1" noChangeArrowheads="1"/>
          </p:cNvPicPr>
          <p:nvPr/>
        </p:nvPicPr>
        <p:blipFill>
          <a:blip r:embed="rId4" cstate="print"/>
          <a:srcRect/>
          <a:stretch>
            <a:fillRect/>
          </a:stretch>
        </p:blipFill>
        <p:spPr bwMode="auto">
          <a:xfrm>
            <a:off x="0" y="0"/>
            <a:ext cx="6111240" cy="6858000"/>
          </a:xfrm>
          <a:prstGeom prst="rect">
            <a:avLst/>
          </a:prstGeom>
          <a:noFill/>
          <a:ln w="9525">
            <a:noFill/>
            <a:miter lim="800000"/>
            <a:headEnd/>
            <a:tailEnd/>
          </a:ln>
        </p:spPr>
      </p:pic>
      <p:pic>
        <p:nvPicPr>
          <p:cNvPr id="5123" name="Picture 3"/>
          <p:cNvPicPr>
            <a:picLocks noChangeAspect="1" noChangeArrowheads="1"/>
          </p:cNvPicPr>
          <p:nvPr/>
        </p:nvPicPr>
        <p:blipFill>
          <a:blip r:embed="rId5" cstate="print"/>
          <a:srcRect/>
          <a:stretch>
            <a:fillRect/>
          </a:stretch>
        </p:blipFill>
        <p:spPr bwMode="auto">
          <a:xfrm>
            <a:off x="177517" y="404664"/>
            <a:ext cx="8966483" cy="6021288"/>
          </a:xfrm>
          <a:prstGeom prst="rect">
            <a:avLst/>
          </a:prstGeom>
          <a:noFill/>
          <a:ln w="9525">
            <a:noFill/>
            <a:miter lim="800000"/>
            <a:headEnd/>
            <a:tailEnd/>
          </a:ln>
        </p:spPr>
      </p:pic>
      <p:sp>
        <p:nvSpPr>
          <p:cNvPr id="6" name="TextBox 5"/>
          <p:cNvSpPr txBox="1"/>
          <p:nvPr/>
        </p:nvSpPr>
        <p:spPr>
          <a:xfrm>
            <a:off x="611560" y="5373216"/>
            <a:ext cx="8064896" cy="461665"/>
          </a:xfrm>
          <a:prstGeom prst="rect">
            <a:avLst/>
          </a:prstGeom>
          <a:noFill/>
        </p:spPr>
        <p:txBody>
          <a:bodyPr wrap="square" rtlCol="0">
            <a:spAutoFit/>
          </a:bodyPr>
          <a:lstStyle/>
          <a:p>
            <a:pPr algn="ctr"/>
            <a:r>
              <a:rPr lang="en-CA" sz="2400" b="1" dirty="0" smtClean="0">
                <a:hlinkClick r:id="rId6"/>
              </a:rPr>
              <a:t>http://www.shakespeares-globe.org/virtualtour/</a:t>
            </a:r>
            <a:endParaRPr lang="en-CA"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0-#ppt_w/2"/>
                                          </p:val>
                                        </p:tav>
                                        <p:tav tm="100000">
                                          <p:val>
                                            <p:strVal val="#ppt_x"/>
                                          </p:val>
                                        </p:tav>
                                      </p:tavLst>
                                    </p:anim>
                                    <p:anim calcmode="lin" valueType="num">
                                      <p:cBhvr additive="base">
                                        <p:cTn id="8"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additive="base">
                                        <p:cTn id="13" dur="500" fill="hold"/>
                                        <p:tgtEl>
                                          <p:spTgt spid="5123"/>
                                        </p:tgtEl>
                                        <p:attrNameLst>
                                          <p:attrName>ppt_x</p:attrName>
                                        </p:attrNameLst>
                                      </p:cBhvr>
                                      <p:tavLst>
                                        <p:tav tm="0">
                                          <p:val>
                                            <p:strVal val="#ppt_x"/>
                                          </p:val>
                                        </p:tav>
                                        <p:tav tm="100000">
                                          <p:val>
                                            <p:strVal val="#ppt_x"/>
                                          </p:val>
                                        </p:tav>
                                      </p:tavLst>
                                    </p:anim>
                                    <p:anim calcmode="lin" valueType="num">
                                      <p:cBhvr additive="base">
                                        <p:cTn id="14"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22"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255</TotalTime>
  <Words>635</Words>
  <Application>Microsoft Office PowerPoint</Application>
  <PresentationFormat>On-screen Show (4:3)</PresentationFormat>
  <Paragraphs>93</Paragraphs>
  <Slides>22</Slides>
  <Notes>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Paper</vt:lpstr>
      <vt:lpstr>Welcome to the Theatre</vt:lpstr>
      <vt:lpstr>Slide 2</vt:lpstr>
      <vt:lpstr>Slide 3</vt:lpstr>
      <vt:lpstr>Slide 4</vt:lpstr>
      <vt:lpstr>Slide 5</vt:lpstr>
      <vt:lpstr>Slide 6</vt:lpstr>
      <vt:lpstr>What do you already know?</vt:lpstr>
      <vt:lpstr>What do you already know?</vt:lpstr>
      <vt:lpstr>Slide 9</vt:lpstr>
      <vt:lpstr>William Shakespeare  (1564-1616)</vt:lpstr>
      <vt:lpstr>Slide 11</vt:lpstr>
      <vt:lpstr>The Conspiracy Theory!</vt:lpstr>
      <vt:lpstr>What’s the big deal about Willy?</vt:lpstr>
      <vt:lpstr>First Activity...</vt:lpstr>
      <vt:lpstr>Slide 15</vt:lpstr>
      <vt:lpstr>The Playgoers…</vt:lpstr>
      <vt:lpstr>The Box Office</vt:lpstr>
      <vt:lpstr>Who went to the Theatre?</vt:lpstr>
      <vt:lpstr>Second Activity…</vt:lpstr>
      <vt:lpstr>Get a blank sheet of paper…</vt:lpstr>
      <vt:lpstr>Words to Help you...</vt:lpstr>
      <vt:lpstr>“By my leave, I Thankest you.”</vt:lpstr>
    </vt:vector>
  </TitlesOfParts>
  <Company>CSEM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Theatre</dc:title>
  <dc:creator>LMAC</dc:creator>
  <cp:lastModifiedBy>Ted Wilson</cp:lastModifiedBy>
  <cp:revision>16</cp:revision>
  <dcterms:created xsi:type="dcterms:W3CDTF">2011-01-25T02:14:56Z</dcterms:created>
  <dcterms:modified xsi:type="dcterms:W3CDTF">2012-02-06T04:06:58Z</dcterms:modified>
</cp:coreProperties>
</file>